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Exo 2 Regular"/>
      <p:regular r:id="rId31"/>
      <p:bold r:id="rId32"/>
      <p:italic r:id="rId33"/>
      <p:boldItalic r:id="rId34"/>
    </p:embeddedFont>
    <p:embeddedFont>
      <p:font typeface="Fira Sans Extra Condensed Medium"/>
      <p:regular r:id="rId35"/>
      <p:bold r:id="rId36"/>
      <p:italic r:id="rId37"/>
      <p:boldItalic r:id="rId38"/>
    </p:embeddedFont>
    <p:embeddedFont>
      <p:font typeface="Roboto Condensed"/>
      <p:regular r:id="rId39"/>
      <p:bold r:id="rId40"/>
      <p:italic r:id="rId41"/>
      <p:boldItalic r:id="rId42"/>
    </p:embeddedFont>
    <p:embeddedFont>
      <p:font typeface="Roboto Condensed Light"/>
      <p:regular r:id="rId43"/>
      <p:bold r:id="rId44"/>
      <p:italic r:id="rId45"/>
      <p:boldItalic r:id="rId46"/>
    </p:embeddedFont>
    <p:embeddedFont>
      <p:font typeface="Exo 2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bold.fntdata"/><Relationship Id="rId42" Type="http://schemas.openxmlformats.org/officeDocument/2006/relationships/font" Target="fonts/RobotoCondensed-boldItalic.fntdata"/><Relationship Id="rId41" Type="http://schemas.openxmlformats.org/officeDocument/2006/relationships/font" Target="fonts/RobotoCondensed-italic.fntdata"/><Relationship Id="rId44" Type="http://schemas.openxmlformats.org/officeDocument/2006/relationships/font" Target="fonts/RobotoCondensedLight-bold.fntdata"/><Relationship Id="rId43" Type="http://schemas.openxmlformats.org/officeDocument/2006/relationships/font" Target="fonts/RobotoCondensedLight-regular.fntdata"/><Relationship Id="rId46" Type="http://schemas.openxmlformats.org/officeDocument/2006/relationships/font" Target="fonts/RobotoCondensedLight-boldItalic.fntdata"/><Relationship Id="rId45" Type="http://schemas.openxmlformats.org/officeDocument/2006/relationships/font" Target="fonts/RobotoCondensedLigh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Exo2-bold.fntdata"/><Relationship Id="rId47" Type="http://schemas.openxmlformats.org/officeDocument/2006/relationships/font" Target="fonts/Exo2-regular.fntdata"/><Relationship Id="rId49" Type="http://schemas.openxmlformats.org/officeDocument/2006/relationships/font" Target="fonts/Exo2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xo2Regular-regular.fntdata"/><Relationship Id="rId30" Type="http://schemas.openxmlformats.org/officeDocument/2006/relationships/slide" Target="slides/slide26.xml"/><Relationship Id="rId33" Type="http://schemas.openxmlformats.org/officeDocument/2006/relationships/font" Target="fonts/Exo2Regular-italic.fntdata"/><Relationship Id="rId32" Type="http://schemas.openxmlformats.org/officeDocument/2006/relationships/font" Target="fonts/Exo2Regular-bold.fntdata"/><Relationship Id="rId35" Type="http://schemas.openxmlformats.org/officeDocument/2006/relationships/font" Target="fonts/FiraSansExtraCondensedMedium-regular.fntdata"/><Relationship Id="rId34" Type="http://schemas.openxmlformats.org/officeDocument/2006/relationships/font" Target="fonts/Exo2Regular-boldItalic.fntdata"/><Relationship Id="rId37" Type="http://schemas.openxmlformats.org/officeDocument/2006/relationships/font" Target="fonts/FiraSansExtraCondensedMedium-italic.fntdata"/><Relationship Id="rId36" Type="http://schemas.openxmlformats.org/officeDocument/2006/relationships/font" Target="fonts/FiraSansExtraCondensedMedium-bold.fntdata"/><Relationship Id="rId39" Type="http://schemas.openxmlformats.org/officeDocument/2006/relationships/font" Target="fonts/RobotoCondensed-regular.fntdata"/><Relationship Id="rId38" Type="http://schemas.openxmlformats.org/officeDocument/2006/relationships/font" Target="fonts/FiraSansExtraCondensedMedium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Exo2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9baafe93df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9baafe93df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3a155656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e3a155656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e35b750f5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e35b750f5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3a155656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e3a155656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baafe93df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9baafe93df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35b750f5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35b750f5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e35b750f5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e35b750f5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35b750f5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35b750f5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35b750f5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35b750f5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35b750f5d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e35b750f5d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baafe93df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baafe93df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35b750f5d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35b750f5d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e3a155656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e3a155656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e3a155656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e3a155656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9baafe93df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9baafe93df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e3a155656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e3a155656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baafe93df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baafe93df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baafe93df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baafe93df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3c4bf224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3c4bf224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baafe93df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baafe93df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192a3fe6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192a3fe6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3a15565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3a15565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3a155656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3a155656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3260e80d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3260e80d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3a155656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3a155656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" name="Google Shape;55;p1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4" name="Google Shape;64;p13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3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8" name="Google Shape;68;p13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0" name="Google Shape;70;p13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1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2" name="Google Shape;72;p13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5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8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19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8" name="Google Shape;108;p2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0" name="Google Shape;110;p2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2" name="Google Shape;112;p2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6" name="Google Shape;116;p2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8" name="Google Shape;118;p2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0" name="Google Shape;120;p2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2" name="Google Shape;122;p2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" name="Google Shape;127;p2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9" name="Google Shape;129;p2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2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p2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5" name="Google Shape;135;p2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7" name="Google Shape;137;p2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1" name="Google Shape;15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" name="Google Shape;154;p27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7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6" name="Google Shape;156;p27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27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8" name="Google Shape;158;p27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27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3" name="Google Shape;163;p2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5" name="Google Shape;16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" name="Google Shape;23;p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" name="Google Shape;25;p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1" name="Google Shape;41;p9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sz="2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Relationship Id="rId7" Type="http://schemas.openxmlformats.org/officeDocument/2006/relationships/image" Target="../media/image31.png"/><Relationship Id="rId8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40.png"/><Relationship Id="rId8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40.png"/><Relationship Id="rId8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40.png"/><Relationship Id="rId8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ctrTitle"/>
          </p:nvPr>
        </p:nvSpPr>
        <p:spPr>
          <a:xfrm>
            <a:off x="431574" y="1393700"/>
            <a:ext cx="75912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700"/>
              <a:t>Desarrollo de un backend para la creación de videojuegos</a:t>
            </a:r>
            <a:endParaRPr sz="4700"/>
          </a:p>
        </p:txBody>
      </p:sp>
      <p:sp>
        <p:nvSpPr>
          <p:cNvPr id="171" name="Google Shape;171;p29"/>
          <p:cNvSpPr txBox="1"/>
          <p:nvPr>
            <p:ph idx="1" type="subTitle"/>
          </p:nvPr>
        </p:nvSpPr>
        <p:spPr>
          <a:xfrm>
            <a:off x="3670675" y="3322475"/>
            <a:ext cx="4352100" cy="15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Miquel Navarro Fernández</a:t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Tutor: Dr. David Ródenas Picó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cxnSp>
        <p:nvCxnSpPr>
          <p:cNvPr id="172" name="Google Shape;172;p29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/>
          <p:nvPr>
            <p:ph idx="4294967295" type="ctrTitle"/>
          </p:nvPr>
        </p:nvSpPr>
        <p:spPr>
          <a:xfrm>
            <a:off x="0" y="300300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Marco teórico y antecedentes</a:t>
            </a:r>
            <a:endParaRPr sz="2600"/>
          </a:p>
        </p:txBody>
      </p:sp>
      <p:sp>
        <p:nvSpPr>
          <p:cNvPr id="376" name="Google Shape;376;p38"/>
          <p:cNvSpPr txBox="1"/>
          <p:nvPr>
            <p:ph idx="4294967295" type="ctrTitle"/>
          </p:nvPr>
        </p:nvSpPr>
        <p:spPr>
          <a:xfrm>
            <a:off x="0" y="742775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Contexto</a:t>
            </a:r>
            <a:endParaRPr sz="2100"/>
          </a:p>
        </p:txBody>
      </p:sp>
      <p:sp>
        <p:nvSpPr>
          <p:cNvPr id="377" name="Google Shape;377;p38"/>
          <p:cNvSpPr txBox="1"/>
          <p:nvPr>
            <p:ph idx="1" type="subTitle"/>
          </p:nvPr>
        </p:nvSpPr>
        <p:spPr>
          <a:xfrm>
            <a:off x="1740975" y="1415675"/>
            <a:ext cx="5058000" cy="24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Backend y Frontend</a:t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Unity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Uso de access token y refresh token (RFC 6749)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8" name="Google Shape;37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/>
          <p:nvPr>
            <p:ph idx="4294967295" type="ctrTitle"/>
          </p:nvPr>
        </p:nvSpPr>
        <p:spPr>
          <a:xfrm>
            <a:off x="0" y="300300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Marco teórico y antecedentes</a:t>
            </a:r>
            <a:endParaRPr sz="2600"/>
          </a:p>
        </p:txBody>
      </p:sp>
      <p:sp>
        <p:nvSpPr>
          <p:cNvPr id="384" name="Google Shape;384;p39"/>
          <p:cNvSpPr txBox="1"/>
          <p:nvPr>
            <p:ph idx="4294967295" type="ctrTitle"/>
          </p:nvPr>
        </p:nvSpPr>
        <p:spPr>
          <a:xfrm>
            <a:off x="0" y="742775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Antecedentes</a:t>
            </a:r>
            <a:endParaRPr sz="2100"/>
          </a:p>
        </p:txBody>
      </p:sp>
      <p:pic>
        <p:nvPicPr>
          <p:cNvPr id="385" name="Google Shape;3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617" y="2781063"/>
            <a:ext cx="1109974" cy="3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63" y="1579976"/>
            <a:ext cx="1190702" cy="67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4950" y="3623106"/>
            <a:ext cx="1543325" cy="742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39"/>
          <p:cNvGrpSpPr/>
          <p:nvPr/>
        </p:nvGrpSpPr>
        <p:grpSpPr>
          <a:xfrm>
            <a:off x="3930588" y="2628926"/>
            <a:ext cx="3226011" cy="620243"/>
            <a:chOff x="3930588" y="2628926"/>
            <a:chExt cx="3226011" cy="620243"/>
          </a:xfrm>
        </p:grpSpPr>
        <p:pic>
          <p:nvPicPr>
            <p:cNvPr id="389" name="Google Shape;389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20000" y="2628926"/>
              <a:ext cx="1036599" cy="6202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39"/>
            <p:cNvSpPr/>
            <p:nvPr/>
          </p:nvSpPr>
          <p:spPr>
            <a:xfrm rot="5628">
              <a:off x="3930587" y="2790250"/>
              <a:ext cx="1282802" cy="297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39"/>
          <p:cNvGrpSpPr/>
          <p:nvPr/>
        </p:nvGrpSpPr>
        <p:grpSpPr>
          <a:xfrm>
            <a:off x="3930588" y="1667132"/>
            <a:ext cx="3575245" cy="500700"/>
            <a:chOff x="3930588" y="1667132"/>
            <a:chExt cx="3575245" cy="500700"/>
          </a:xfrm>
        </p:grpSpPr>
        <p:sp>
          <p:nvSpPr>
            <p:cNvPr id="392" name="Google Shape;392;p39"/>
            <p:cNvSpPr/>
            <p:nvPr/>
          </p:nvSpPr>
          <p:spPr>
            <a:xfrm rot="5628">
              <a:off x="3930587" y="1768688"/>
              <a:ext cx="1282802" cy="297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3" name="Google Shape;393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70763" y="1667132"/>
              <a:ext cx="1735071" cy="50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4" name="Google Shape;394;p39"/>
          <p:cNvGrpSpPr/>
          <p:nvPr/>
        </p:nvGrpSpPr>
        <p:grpSpPr>
          <a:xfrm>
            <a:off x="3930588" y="3700400"/>
            <a:ext cx="3752019" cy="587850"/>
            <a:chOff x="3930588" y="3700400"/>
            <a:chExt cx="3752019" cy="587850"/>
          </a:xfrm>
        </p:grpSpPr>
        <p:sp>
          <p:nvSpPr>
            <p:cNvPr id="395" name="Google Shape;395;p39"/>
            <p:cNvSpPr/>
            <p:nvPr/>
          </p:nvSpPr>
          <p:spPr>
            <a:xfrm rot="5628">
              <a:off x="3930587" y="3845525"/>
              <a:ext cx="1282802" cy="297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6" name="Google Shape;396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93988" y="3700400"/>
              <a:ext cx="2088619" cy="587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7" name="Google Shape;39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/>
          <p:nvPr>
            <p:ph idx="4294967295" type="ctrTitle"/>
          </p:nvPr>
        </p:nvSpPr>
        <p:spPr>
          <a:xfrm>
            <a:off x="0" y="300300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Marco teórico y antecedentes</a:t>
            </a:r>
            <a:endParaRPr sz="2600"/>
          </a:p>
        </p:txBody>
      </p:sp>
      <p:sp>
        <p:nvSpPr>
          <p:cNvPr id="403" name="Google Shape;403;p40"/>
          <p:cNvSpPr txBox="1"/>
          <p:nvPr>
            <p:ph idx="4294967295" type="ctrTitle"/>
          </p:nvPr>
        </p:nvSpPr>
        <p:spPr>
          <a:xfrm>
            <a:off x="0" y="742775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Estudio de tecnologías</a:t>
            </a:r>
            <a:endParaRPr sz="2100"/>
          </a:p>
        </p:txBody>
      </p:sp>
      <p:pic>
        <p:nvPicPr>
          <p:cNvPr id="404" name="Google Shape;4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6188" y="1703863"/>
            <a:ext cx="1142970" cy="68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0575" y="3415088"/>
            <a:ext cx="2592700" cy="7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8358" y="3290626"/>
            <a:ext cx="978652" cy="97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2538" y="1656100"/>
            <a:ext cx="2528773" cy="7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Esquema de la presentación</a:t>
            </a:r>
            <a:endParaRPr sz="2400"/>
          </a:p>
        </p:txBody>
      </p:sp>
      <p:sp>
        <p:nvSpPr>
          <p:cNvPr id="414" name="Google Shape;414;p41">
            <a:hlinkClick/>
          </p:cNvPr>
          <p:cNvSpPr txBox="1"/>
          <p:nvPr>
            <p:ph idx="5" type="title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03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15" name="Google Shape;415;p41"/>
          <p:cNvSpPr txBox="1"/>
          <p:nvPr>
            <p:ph idx="2" type="ctrTitle"/>
          </p:nvPr>
        </p:nvSpPr>
        <p:spPr>
          <a:xfrm>
            <a:off x="390300" y="664001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Problema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16" name="Google Shape;416;p41">
            <a:hlinkClick/>
          </p:cNvPr>
          <p:cNvSpPr txBox="1"/>
          <p:nvPr>
            <p:ph idx="3" type="title"/>
          </p:nvPr>
        </p:nvSpPr>
        <p:spPr>
          <a:xfrm>
            <a:off x="2041723" y="570970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01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17" name="Google Shape;417;p41">
            <a:hlinkClick/>
          </p:cNvPr>
          <p:cNvSpPr txBox="1"/>
          <p:nvPr>
            <p:ph idx="4" type="title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02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18" name="Google Shape;418;p41">
            <a:hlinkClick/>
          </p:cNvPr>
          <p:cNvSpPr txBox="1"/>
          <p:nvPr>
            <p:ph idx="6" type="title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04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419" name="Google Shape;419;p41">
            <a:hlinkClick/>
          </p:cNvPr>
          <p:cNvSpPr txBox="1"/>
          <p:nvPr>
            <p:ph idx="7" type="title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20" name="Google Shape;420;p41">
            <a:hlinkClick/>
          </p:cNvPr>
          <p:cNvSpPr txBox="1"/>
          <p:nvPr>
            <p:ph idx="8" type="title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21" name="Google Shape;421;p41"/>
          <p:cNvSpPr txBox="1"/>
          <p:nvPr>
            <p:ph idx="16" type="ctrTitle"/>
          </p:nvPr>
        </p:nvSpPr>
        <p:spPr>
          <a:xfrm>
            <a:off x="6811550" y="2212176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Desarrollo</a:t>
            </a:r>
            <a:endParaRPr>
              <a:solidFill>
                <a:srgbClr val="1155CC"/>
              </a:solidFill>
            </a:endParaRPr>
          </a:p>
        </p:txBody>
      </p:sp>
      <p:cxnSp>
        <p:nvCxnSpPr>
          <p:cNvPr id="422" name="Google Shape;422;p41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41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41"/>
          <p:cNvSpPr txBox="1"/>
          <p:nvPr>
            <p:ph idx="2" type="ctrTitle"/>
          </p:nvPr>
        </p:nvSpPr>
        <p:spPr>
          <a:xfrm>
            <a:off x="390300" y="1635351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Objetivos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25" name="Google Shape;425;p41"/>
          <p:cNvSpPr txBox="1"/>
          <p:nvPr>
            <p:ph idx="2" type="ctrTitle"/>
          </p:nvPr>
        </p:nvSpPr>
        <p:spPr>
          <a:xfrm>
            <a:off x="358300" y="2696976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Marco teórico y antecedentes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26" name="Google Shape;426;p41"/>
          <p:cNvSpPr txBox="1"/>
          <p:nvPr>
            <p:ph idx="16" type="ctrTitle"/>
          </p:nvPr>
        </p:nvSpPr>
        <p:spPr>
          <a:xfrm>
            <a:off x="6811550" y="3231875"/>
            <a:ext cx="20886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Posibles ampliaciones</a:t>
            </a:r>
            <a:endParaRPr/>
          </a:p>
        </p:txBody>
      </p:sp>
      <p:sp>
        <p:nvSpPr>
          <p:cNvPr id="427" name="Google Shape;427;p41"/>
          <p:cNvSpPr txBox="1"/>
          <p:nvPr>
            <p:ph idx="16" type="ctrTitle"/>
          </p:nvPr>
        </p:nvSpPr>
        <p:spPr>
          <a:xfrm>
            <a:off x="6811550" y="4251575"/>
            <a:ext cx="20886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428" name="Google Shape;42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 txBox="1"/>
          <p:nvPr>
            <p:ph type="ctrTitle"/>
          </p:nvPr>
        </p:nvSpPr>
        <p:spPr>
          <a:xfrm>
            <a:off x="0" y="300300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Desarrollo</a:t>
            </a:r>
            <a:endParaRPr sz="2600"/>
          </a:p>
        </p:txBody>
      </p:sp>
      <p:sp>
        <p:nvSpPr>
          <p:cNvPr id="434" name="Google Shape;434;p42"/>
          <p:cNvSpPr txBox="1"/>
          <p:nvPr>
            <p:ph type="ctrTitle"/>
          </p:nvPr>
        </p:nvSpPr>
        <p:spPr>
          <a:xfrm>
            <a:off x="0" y="742775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Diseño</a:t>
            </a:r>
            <a:endParaRPr sz="2100"/>
          </a:p>
        </p:txBody>
      </p:sp>
      <p:pic>
        <p:nvPicPr>
          <p:cNvPr id="435" name="Google Shape;4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113" y="2293050"/>
            <a:ext cx="7253776" cy="13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3"/>
          <p:cNvSpPr txBox="1"/>
          <p:nvPr>
            <p:ph type="ctrTitle"/>
          </p:nvPr>
        </p:nvSpPr>
        <p:spPr>
          <a:xfrm>
            <a:off x="0" y="300300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Desarrollo</a:t>
            </a:r>
            <a:endParaRPr sz="2600"/>
          </a:p>
        </p:txBody>
      </p:sp>
      <p:sp>
        <p:nvSpPr>
          <p:cNvPr id="442" name="Google Shape;442;p43"/>
          <p:cNvSpPr txBox="1"/>
          <p:nvPr>
            <p:ph type="ctrTitle"/>
          </p:nvPr>
        </p:nvSpPr>
        <p:spPr>
          <a:xfrm>
            <a:off x="0" y="742775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Arquitectura frontend</a:t>
            </a:r>
            <a:endParaRPr sz="2100"/>
          </a:p>
        </p:txBody>
      </p:sp>
      <p:pic>
        <p:nvPicPr>
          <p:cNvPr id="443" name="Google Shape;4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875" y="1441950"/>
            <a:ext cx="6974242" cy="35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 txBox="1"/>
          <p:nvPr>
            <p:ph idx="4294967295" type="ctrTitle"/>
          </p:nvPr>
        </p:nvSpPr>
        <p:spPr>
          <a:xfrm>
            <a:off x="0" y="300300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Desarrollo</a:t>
            </a:r>
            <a:endParaRPr sz="2600"/>
          </a:p>
        </p:txBody>
      </p:sp>
      <p:sp>
        <p:nvSpPr>
          <p:cNvPr id="450" name="Google Shape;450;p44"/>
          <p:cNvSpPr txBox="1"/>
          <p:nvPr>
            <p:ph idx="4294967295" type="ctrTitle"/>
          </p:nvPr>
        </p:nvSpPr>
        <p:spPr>
          <a:xfrm>
            <a:off x="0" y="742775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Servicios AWS</a:t>
            </a:r>
            <a:endParaRPr sz="2100"/>
          </a:p>
        </p:txBody>
      </p:sp>
      <p:pic>
        <p:nvPicPr>
          <p:cNvPr id="451" name="Google Shape;4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125" y="17891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4"/>
          <p:cNvSpPr txBox="1"/>
          <p:nvPr>
            <p:ph idx="1" type="subTitle"/>
          </p:nvPr>
        </p:nvSpPr>
        <p:spPr>
          <a:xfrm>
            <a:off x="1396225" y="1328300"/>
            <a:ext cx="18978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Exo 2 Regular"/>
                <a:ea typeface="Exo 2 Regular"/>
                <a:cs typeface="Exo 2 Regular"/>
                <a:sym typeface="Exo 2 Regular"/>
              </a:rPr>
              <a:t>CodeCommit</a:t>
            </a:r>
            <a:endParaRPr sz="1400">
              <a:solidFill>
                <a:schemeClr val="dk1"/>
              </a:solidFill>
              <a:latin typeface="Exo 2 Regular"/>
              <a:ea typeface="Exo 2 Regular"/>
              <a:cs typeface="Exo 2 Regular"/>
              <a:sym typeface="Exo 2 Regular"/>
            </a:endParaRPr>
          </a:p>
        </p:txBody>
      </p:sp>
      <p:pic>
        <p:nvPicPr>
          <p:cNvPr id="453" name="Google Shape;45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000" y="17891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4"/>
          <p:cNvSpPr txBox="1"/>
          <p:nvPr>
            <p:ph idx="1" type="subTitle"/>
          </p:nvPr>
        </p:nvSpPr>
        <p:spPr>
          <a:xfrm>
            <a:off x="3623100" y="1328300"/>
            <a:ext cx="18978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Exo 2 Regular"/>
                <a:ea typeface="Exo 2 Regular"/>
                <a:cs typeface="Exo 2 Regular"/>
                <a:sym typeface="Exo 2 Regular"/>
              </a:rPr>
              <a:t>Cognito</a:t>
            </a:r>
            <a:endParaRPr sz="1600">
              <a:solidFill>
                <a:schemeClr val="dk1"/>
              </a:solidFill>
              <a:latin typeface="Exo 2 Regular"/>
              <a:ea typeface="Exo 2 Regular"/>
              <a:cs typeface="Exo 2 Regular"/>
              <a:sym typeface="Exo 2 Regular"/>
            </a:endParaRPr>
          </a:p>
        </p:txBody>
      </p:sp>
      <p:pic>
        <p:nvPicPr>
          <p:cNvPr id="455" name="Google Shape;45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7875" y="17891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4"/>
          <p:cNvSpPr txBox="1"/>
          <p:nvPr>
            <p:ph idx="1" type="subTitle"/>
          </p:nvPr>
        </p:nvSpPr>
        <p:spPr>
          <a:xfrm>
            <a:off x="5849975" y="1255700"/>
            <a:ext cx="1897800" cy="55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Exo 2 Regular"/>
                <a:ea typeface="Exo 2 Regular"/>
                <a:cs typeface="Exo 2 Regular"/>
                <a:sym typeface="Exo 2 Regular"/>
              </a:rPr>
              <a:t>Simple Storage Service (S3)</a:t>
            </a:r>
            <a:endParaRPr sz="1400">
              <a:solidFill>
                <a:srgbClr val="434343"/>
              </a:solidFill>
              <a:latin typeface="Exo 2 Regular"/>
              <a:ea typeface="Exo 2 Regular"/>
              <a:cs typeface="Exo 2 Regular"/>
              <a:sym typeface="Exo 2 Regular"/>
            </a:endParaRPr>
          </a:p>
        </p:txBody>
      </p:sp>
      <p:pic>
        <p:nvPicPr>
          <p:cNvPr id="457" name="Google Shape;45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4125" y="361462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4"/>
          <p:cNvSpPr txBox="1"/>
          <p:nvPr>
            <p:ph idx="1" type="subTitle"/>
          </p:nvPr>
        </p:nvSpPr>
        <p:spPr>
          <a:xfrm>
            <a:off x="1396225" y="3221625"/>
            <a:ext cx="18978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Exo 2 Regular"/>
                <a:ea typeface="Exo 2 Regular"/>
                <a:cs typeface="Exo 2 Regular"/>
                <a:sym typeface="Exo 2 Regular"/>
              </a:rPr>
              <a:t>API Gateway</a:t>
            </a:r>
            <a:endParaRPr sz="1400">
              <a:solidFill>
                <a:srgbClr val="434343"/>
              </a:solidFill>
              <a:latin typeface="Exo 2 Regular"/>
              <a:ea typeface="Exo 2 Regular"/>
              <a:cs typeface="Exo 2 Regular"/>
              <a:sym typeface="Exo 2 Regular"/>
            </a:endParaRPr>
          </a:p>
        </p:txBody>
      </p:sp>
      <p:pic>
        <p:nvPicPr>
          <p:cNvPr id="459" name="Google Shape;45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1000" y="361462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7875" y="361462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4"/>
          <p:cNvSpPr txBox="1"/>
          <p:nvPr>
            <p:ph idx="1" type="subTitle"/>
          </p:nvPr>
        </p:nvSpPr>
        <p:spPr>
          <a:xfrm>
            <a:off x="3623100" y="3221625"/>
            <a:ext cx="18978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Exo 2 Regular"/>
                <a:ea typeface="Exo 2 Regular"/>
                <a:cs typeface="Exo 2 Regular"/>
                <a:sym typeface="Exo 2 Regular"/>
              </a:rPr>
              <a:t>Lambda</a:t>
            </a:r>
            <a:endParaRPr sz="1400">
              <a:solidFill>
                <a:srgbClr val="434343"/>
              </a:solidFill>
              <a:latin typeface="Exo 2 Regular"/>
              <a:ea typeface="Exo 2 Regular"/>
              <a:cs typeface="Exo 2 Regular"/>
              <a:sym typeface="Exo 2 Regular"/>
            </a:endParaRPr>
          </a:p>
        </p:txBody>
      </p:sp>
      <p:sp>
        <p:nvSpPr>
          <p:cNvPr id="462" name="Google Shape;462;p44"/>
          <p:cNvSpPr txBox="1"/>
          <p:nvPr>
            <p:ph idx="1" type="subTitle"/>
          </p:nvPr>
        </p:nvSpPr>
        <p:spPr>
          <a:xfrm>
            <a:off x="5849975" y="3221625"/>
            <a:ext cx="18978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Exo 2 Regular"/>
                <a:ea typeface="Exo 2 Regular"/>
                <a:cs typeface="Exo 2 Regular"/>
                <a:sym typeface="Exo 2 Regular"/>
              </a:rPr>
              <a:t>CloudWatch</a:t>
            </a:r>
            <a:endParaRPr sz="1400">
              <a:solidFill>
                <a:srgbClr val="434343"/>
              </a:solidFill>
              <a:latin typeface="Exo 2 Regular"/>
              <a:ea typeface="Exo 2 Regular"/>
              <a:cs typeface="Exo 2 Regular"/>
              <a:sym typeface="Exo 2 Regular"/>
            </a:endParaRPr>
          </a:p>
        </p:txBody>
      </p:sp>
      <p:sp>
        <p:nvSpPr>
          <p:cNvPr id="463" name="Google Shape;463;p44"/>
          <p:cNvSpPr txBox="1"/>
          <p:nvPr>
            <p:ph idx="1" type="subTitle"/>
          </p:nvPr>
        </p:nvSpPr>
        <p:spPr>
          <a:xfrm>
            <a:off x="1396225" y="2563600"/>
            <a:ext cx="18978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Repositorios Git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64" name="Google Shape;464;p44"/>
          <p:cNvSpPr txBox="1"/>
          <p:nvPr>
            <p:ph idx="1" type="subTitle"/>
          </p:nvPr>
        </p:nvSpPr>
        <p:spPr>
          <a:xfrm>
            <a:off x="3623100" y="2563600"/>
            <a:ext cx="1897800" cy="55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Autenticación y gestión de usuarios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65" name="Google Shape;465;p44"/>
          <p:cNvSpPr txBox="1"/>
          <p:nvPr>
            <p:ph idx="1" type="subTitle"/>
          </p:nvPr>
        </p:nvSpPr>
        <p:spPr>
          <a:xfrm>
            <a:off x="1396225" y="4456925"/>
            <a:ext cx="18978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APIs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66" name="Google Shape;466;p44"/>
          <p:cNvSpPr txBox="1"/>
          <p:nvPr>
            <p:ph idx="1" type="subTitle"/>
          </p:nvPr>
        </p:nvSpPr>
        <p:spPr>
          <a:xfrm>
            <a:off x="3623100" y="4495325"/>
            <a:ext cx="18978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Ejecución de código sin servidor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67" name="Google Shape;467;p44"/>
          <p:cNvSpPr txBox="1"/>
          <p:nvPr>
            <p:ph idx="1" type="subTitle"/>
          </p:nvPr>
        </p:nvSpPr>
        <p:spPr>
          <a:xfrm>
            <a:off x="5849975" y="4495325"/>
            <a:ext cx="18978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Monitorización del sistema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68" name="Google Shape;468;p44"/>
          <p:cNvSpPr txBox="1"/>
          <p:nvPr>
            <p:ph idx="1" type="subTitle"/>
          </p:nvPr>
        </p:nvSpPr>
        <p:spPr>
          <a:xfrm>
            <a:off x="5849975" y="2646800"/>
            <a:ext cx="18978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Almacenamiento de objetos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69" name="Google Shape;46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5"/>
          <p:cNvSpPr txBox="1"/>
          <p:nvPr>
            <p:ph type="ctrTitle"/>
          </p:nvPr>
        </p:nvSpPr>
        <p:spPr>
          <a:xfrm>
            <a:off x="0" y="300300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Desarrollo</a:t>
            </a:r>
            <a:endParaRPr sz="2600"/>
          </a:p>
        </p:txBody>
      </p:sp>
      <p:sp>
        <p:nvSpPr>
          <p:cNvPr id="475" name="Google Shape;475;p45"/>
          <p:cNvSpPr txBox="1"/>
          <p:nvPr>
            <p:ph type="ctrTitle"/>
          </p:nvPr>
        </p:nvSpPr>
        <p:spPr>
          <a:xfrm>
            <a:off x="0" y="742775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Arquitectura backend</a:t>
            </a:r>
            <a:endParaRPr sz="2100"/>
          </a:p>
        </p:txBody>
      </p:sp>
      <p:sp>
        <p:nvSpPr>
          <p:cNvPr id="476" name="Google Shape;476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7" name="Google Shape;4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463" y="1332200"/>
            <a:ext cx="6829075" cy="35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6"/>
          <p:cNvSpPr txBox="1"/>
          <p:nvPr>
            <p:ph type="ctrTitle"/>
          </p:nvPr>
        </p:nvSpPr>
        <p:spPr>
          <a:xfrm>
            <a:off x="0" y="300300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Desarrollo</a:t>
            </a:r>
            <a:endParaRPr sz="2600"/>
          </a:p>
        </p:txBody>
      </p:sp>
      <p:sp>
        <p:nvSpPr>
          <p:cNvPr id="483" name="Google Shape;483;p46"/>
          <p:cNvSpPr txBox="1"/>
          <p:nvPr>
            <p:ph type="ctrTitle"/>
          </p:nvPr>
        </p:nvSpPr>
        <p:spPr>
          <a:xfrm>
            <a:off x="0" y="742775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Implmentación del backend</a:t>
            </a:r>
            <a:endParaRPr sz="2100"/>
          </a:p>
        </p:txBody>
      </p:sp>
      <p:pic>
        <p:nvPicPr>
          <p:cNvPr id="484" name="Google Shape;4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025" y="16876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6"/>
          <p:cNvSpPr txBox="1"/>
          <p:nvPr>
            <p:ph idx="1" type="subTitle"/>
          </p:nvPr>
        </p:nvSpPr>
        <p:spPr>
          <a:xfrm>
            <a:off x="2395225" y="1908050"/>
            <a:ext cx="18978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repositorio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86" name="Google Shape;48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025" y="266342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7025" y="36392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1300" y="16876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1300" y="266342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21300" y="36392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6"/>
          <p:cNvSpPr txBox="1"/>
          <p:nvPr>
            <p:ph idx="1" type="subTitle"/>
          </p:nvPr>
        </p:nvSpPr>
        <p:spPr>
          <a:xfrm>
            <a:off x="2395225" y="2841025"/>
            <a:ext cx="18978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grupo de usuarios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92" name="Google Shape;492;p46"/>
          <p:cNvSpPr txBox="1"/>
          <p:nvPr>
            <p:ph idx="1" type="subTitle"/>
          </p:nvPr>
        </p:nvSpPr>
        <p:spPr>
          <a:xfrm>
            <a:off x="2395225" y="3816850"/>
            <a:ext cx="18978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bucket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93" name="Google Shape;493;p46"/>
          <p:cNvSpPr txBox="1"/>
          <p:nvPr>
            <p:ph idx="1" type="subTitle"/>
          </p:nvPr>
        </p:nvSpPr>
        <p:spPr>
          <a:xfrm>
            <a:off x="5917775" y="1886625"/>
            <a:ext cx="18978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APIs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94" name="Google Shape;494;p46"/>
          <p:cNvSpPr txBox="1"/>
          <p:nvPr>
            <p:ph idx="1" type="subTitle"/>
          </p:nvPr>
        </p:nvSpPr>
        <p:spPr>
          <a:xfrm>
            <a:off x="5917775" y="2819600"/>
            <a:ext cx="18978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Lambdas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95" name="Google Shape;495;p46"/>
          <p:cNvSpPr txBox="1"/>
          <p:nvPr>
            <p:ph idx="1" type="subTitle"/>
          </p:nvPr>
        </p:nvSpPr>
        <p:spPr>
          <a:xfrm>
            <a:off x="5917775" y="3795425"/>
            <a:ext cx="18978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grupos de registros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96" name="Google Shape;49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7"/>
          <p:cNvSpPr txBox="1"/>
          <p:nvPr>
            <p:ph type="ctrTitle"/>
          </p:nvPr>
        </p:nvSpPr>
        <p:spPr>
          <a:xfrm>
            <a:off x="0" y="300300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Desarrollo</a:t>
            </a:r>
            <a:endParaRPr sz="2600"/>
          </a:p>
        </p:txBody>
      </p:sp>
      <p:sp>
        <p:nvSpPr>
          <p:cNvPr id="502" name="Google Shape;502;p47"/>
          <p:cNvSpPr txBox="1"/>
          <p:nvPr>
            <p:ph type="ctrTitle"/>
          </p:nvPr>
        </p:nvSpPr>
        <p:spPr>
          <a:xfrm>
            <a:off x="0" y="742775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Especificación de API</a:t>
            </a:r>
            <a:endParaRPr sz="2100"/>
          </a:p>
        </p:txBody>
      </p:sp>
      <p:pic>
        <p:nvPicPr>
          <p:cNvPr id="503" name="Google Shape;5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998" y="1316463"/>
            <a:ext cx="1446033" cy="366857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4" name="Google Shape;50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175" y="1850125"/>
            <a:ext cx="1958800" cy="29157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5" name="Google Shape;50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Esquema de la presentación</a:t>
            </a:r>
            <a:endParaRPr sz="2400"/>
          </a:p>
        </p:txBody>
      </p:sp>
      <p:sp>
        <p:nvSpPr>
          <p:cNvPr id="178" name="Google Shape;178;p30">
            <a:hlinkClick/>
          </p:cNvPr>
          <p:cNvSpPr txBox="1"/>
          <p:nvPr>
            <p:ph idx="5" type="title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9" name="Google Shape;179;p30"/>
          <p:cNvSpPr txBox="1"/>
          <p:nvPr>
            <p:ph idx="2" type="ctrTitle"/>
          </p:nvPr>
        </p:nvSpPr>
        <p:spPr>
          <a:xfrm>
            <a:off x="390300" y="664001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Problema</a:t>
            </a:r>
            <a:endParaRPr/>
          </a:p>
        </p:txBody>
      </p:sp>
      <p:sp>
        <p:nvSpPr>
          <p:cNvPr id="180" name="Google Shape;180;p30">
            <a:hlinkClick/>
          </p:cNvPr>
          <p:cNvSpPr txBox="1"/>
          <p:nvPr>
            <p:ph idx="3" type="title"/>
          </p:nvPr>
        </p:nvSpPr>
        <p:spPr>
          <a:xfrm>
            <a:off x="2041723" y="570970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1" name="Google Shape;181;p30">
            <a:hlinkClick/>
          </p:cNvPr>
          <p:cNvSpPr txBox="1"/>
          <p:nvPr>
            <p:ph idx="4" type="title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2" name="Google Shape;182;p30">
            <a:hlinkClick/>
          </p:cNvPr>
          <p:cNvSpPr txBox="1"/>
          <p:nvPr>
            <p:ph idx="6" type="title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3" name="Google Shape;183;p30">
            <a:hlinkClick/>
          </p:cNvPr>
          <p:cNvSpPr txBox="1"/>
          <p:nvPr>
            <p:ph idx="7" type="title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4" name="Google Shape;184;p30">
            <a:hlinkClick/>
          </p:cNvPr>
          <p:cNvSpPr txBox="1"/>
          <p:nvPr>
            <p:ph idx="8" type="title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85" name="Google Shape;185;p30"/>
          <p:cNvSpPr txBox="1"/>
          <p:nvPr>
            <p:ph idx="16" type="ctrTitle"/>
          </p:nvPr>
        </p:nvSpPr>
        <p:spPr>
          <a:xfrm>
            <a:off x="6811550" y="2212176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30"/>
          <p:cNvSpPr txBox="1"/>
          <p:nvPr>
            <p:ph idx="2" type="ctrTitle"/>
          </p:nvPr>
        </p:nvSpPr>
        <p:spPr>
          <a:xfrm>
            <a:off x="390300" y="1635351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189" name="Google Shape;189;p30"/>
          <p:cNvSpPr txBox="1"/>
          <p:nvPr>
            <p:ph idx="2" type="ctrTitle"/>
          </p:nvPr>
        </p:nvSpPr>
        <p:spPr>
          <a:xfrm>
            <a:off x="358300" y="2696976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Marco teórico y antecedentes</a:t>
            </a:r>
            <a:endParaRPr/>
          </a:p>
        </p:txBody>
      </p:sp>
      <p:sp>
        <p:nvSpPr>
          <p:cNvPr id="190" name="Google Shape;190;p30"/>
          <p:cNvSpPr txBox="1"/>
          <p:nvPr>
            <p:ph idx="16" type="ctrTitle"/>
          </p:nvPr>
        </p:nvSpPr>
        <p:spPr>
          <a:xfrm>
            <a:off x="6811550" y="3231875"/>
            <a:ext cx="20886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Posibles ampliaciones</a:t>
            </a:r>
            <a:endParaRPr/>
          </a:p>
        </p:txBody>
      </p:sp>
      <p:sp>
        <p:nvSpPr>
          <p:cNvPr id="191" name="Google Shape;191;p30"/>
          <p:cNvSpPr txBox="1"/>
          <p:nvPr>
            <p:ph idx="16" type="ctrTitle"/>
          </p:nvPr>
        </p:nvSpPr>
        <p:spPr>
          <a:xfrm>
            <a:off x="6811550" y="4251575"/>
            <a:ext cx="20886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192" name="Google Shape;19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 txBox="1"/>
          <p:nvPr>
            <p:ph type="ctrTitle"/>
          </p:nvPr>
        </p:nvSpPr>
        <p:spPr>
          <a:xfrm>
            <a:off x="0" y="300300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Desarrollo</a:t>
            </a:r>
            <a:endParaRPr sz="2600"/>
          </a:p>
        </p:txBody>
      </p:sp>
      <p:sp>
        <p:nvSpPr>
          <p:cNvPr id="511" name="Google Shape;511;p48"/>
          <p:cNvSpPr txBox="1"/>
          <p:nvPr>
            <p:ph type="ctrTitle"/>
          </p:nvPr>
        </p:nvSpPr>
        <p:spPr>
          <a:xfrm>
            <a:off x="0" y="742775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Escalabilidad</a:t>
            </a:r>
            <a:endParaRPr sz="2100"/>
          </a:p>
        </p:txBody>
      </p:sp>
      <p:pic>
        <p:nvPicPr>
          <p:cNvPr id="512" name="Google Shape;5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025" y="16114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8"/>
          <p:cNvSpPr txBox="1"/>
          <p:nvPr>
            <p:ph idx="1" type="subTitle"/>
          </p:nvPr>
        </p:nvSpPr>
        <p:spPr>
          <a:xfrm>
            <a:off x="2090425" y="1831850"/>
            <a:ext cx="2592600" cy="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1000 repositorios (sin límite*)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514" name="Google Shape;51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025" y="266342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6025" y="37154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1300" y="16114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1300" y="266342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21300" y="37154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8"/>
          <p:cNvSpPr txBox="1"/>
          <p:nvPr>
            <p:ph idx="1" type="subTitle"/>
          </p:nvPr>
        </p:nvSpPr>
        <p:spPr>
          <a:xfrm>
            <a:off x="2090425" y="2841025"/>
            <a:ext cx="26616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Usuarios mensuales ilimitados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20" name="Google Shape;520;p48"/>
          <p:cNvSpPr txBox="1"/>
          <p:nvPr>
            <p:ph idx="1" type="subTitle"/>
          </p:nvPr>
        </p:nvSpPr>
        <p:spPr>
          <a:xfrm>
            <a:off x="2090425" y="3512050"/>
            <a:ext cx="2914800" cy="1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100 buckets (1000 buckets*)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5TB máximo por objeto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3500 solicitudes/s para añadir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5500 solicitudes/s para recuperar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21" name="Google Shape;521;p48"/>
          <p:cNvSpPr txBox="1"/>
          <p:nvPr>
            <p:ph idx="1" type="subTitle"/>
          </p:nvPr>
        </p:nvSpPr>
        <p:spPr>
          <a:xfrm>
            <a:off x="5917775" y="1673550"/>
            <a:ext cx="29721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Solicitudes ilimitadas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10000 peticiones/s (incrementable*)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22" name="Google Shape;522;p48"/>
          <p:cNvSpPr txBox="1"/>
          <p:nvPr>
            <p:ph idx="1" type="subTitle"/>
          </p:nvPr>
        </p:nvSpPr>
        <p:spPr>
          <a:xfrm>
            <a:off x="5917775" y="2587250"/>
            <a:ext cx="30192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Sin limite de solicitudes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Hasta 10GB para ejecución de código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Instancias variables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23" name="Google Shape;523;p48"/>
          <p:cNvSpPr txBox="1"/>
          <p:nvPr>
            <p:ph idx="1" type="subTitle"/>
          </p:nvPr>
        </p:nvSpPr>
        <p:spPr>
          <a:xfrm>
            <a:off x="5917775" y="3795425"/>
            <a:ext cx="27111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Registros, peticiones y métricas ilimitados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24" name="Google Shape;524;p48"/>
          <p:cNvSpPr txBox="1"/>
          <p:nvPr>
            <p:ph idx="1" type="subTitle"/>
          </p:nvPr>
        </p:nvSpPr>
        <p:spPr>
          <a:xfrm>
            <a:off x="5312400" y="4675200"/>
            <a:ext cx="31347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*Bajo demanda, con petición a AWS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25" name="Google Shape;525;p48"/>
          <p:cNvSpPr/>
          <p:nvPr/>
        </p:nvSpPr>
        <p:spPr>
          <a:xfrm>
            <a:off x="2003075" y="1985400"/>
            <a:ext cx="138300" cy="11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8"/>
          <p:cNvSpPr/>
          <p:nvPr/>
        </p:nvSpPr>
        <p:spPr>
          <a:xfrm>
            <a:off x="2003075" y="2992800"/>
            <a:ext cx="138300" cy="11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8"/>
          <p:cNvSpPr/>
          <p:nvPr/>
        </p:nvSpPr>
        <p:spPr>
          <a:xfrm>
            <a:off x="2003075" y="3660525"/>
            <a:ext cx="138300" cy="11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8"/>
          <p:cNvSpPr/>
          <p:nvPr/>
        </p:nvSpPr>
        <p:spPr>
          <a:xfrm>
            <a:off x="2003075" y="3885850"/>
            <a:ext cx="138300" cy="11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8"/>
          <p:cNvSpPr/>
          <p:nvPr/>
        </p:nvSpPr>
        <p:spPr>
          <a:xfrm>
            <a:off x="2003075" y="4125025"/>
            <a:ext cx="138300" cy="11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8"/>
          <p:cNvSpPr/>
          <p:nvPr/>
        </p:nvSpPr>
        <p:spPr>
          <a:xfrm>
            <a:off x="2003075" y="4344125"/>
            <a:ext cx="138300" cy="11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5829825" y="1831850"/>
            <a:ext cx="138300" cy="11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5829825" y="2054425"/>
            <a:ext cx="138300" cy="11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5829825" y="2741125"/>
            <a:ext cx="138300" cy="11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5829825" y="2965400"/>
            <a:ext cx="138300" cy="11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8"/>
          <p:cNvSpPr/>
          <p:nvPr/>
        </p:nvSpPr>
        <p:spPr>
          <a:xfrm>
            <a:off x="5829825" y="3189675"/>
            <a:ext cx="138300" cy="11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8"/>
          <p:cNvSpPr/>
          <p:nvPr/>
        </p:nvSpPr>
        <p:spPr>
          <a:xfrm>
            <a:off x="5829825" y="3944563"/>
            <a:ext cx="138300" cy="11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9"/>
          <p:cNvSpPr txBox="1"/>
          <p:nvPr>
            <p:ph type="ctrTitle"/>
          </p:nvPr>
        </p:nvSpPr>
        <p:spPr>
          <a:xfrm>
            <a:off x="0" y="300300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Desarrollo</a:t>
            </a:r>
            <a:endParaRPr sz="2600"/>
          </a:p>
        </p:txBody>
      </p:sp>
      <p:sp>
        <p:nvSpPr>
          <p:cNvPr id="543" name="Google Shape;543;p49"/>
          <p:cNvSpPr txBox="1"/>
          <p:nvPr>
            <p:ph type="ctrTitle"/>
          </p:nvPr>
        </p:nvSpPr>
        <p:spPr>
          <a:xfrm>
            <a:off x="0" y="742775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Demo</a:t>
            </a:r>
            <a:endParaRPr sz="2100"/>
          </a:p>
        </p:txBody>
      </p:sp>
      <p:pic>
        <p:nvPicPr>
          <p:cNvPr id="544" name="Google Shape;5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513" y="1282675"/>
            <a:ext cx="6662966" cy="359522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0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Esquema de la presentación</a:t>
            </a:r>
            <a:endParaRPr sz="2400"/>
          </a:p>
        </p:txBody>
      </p:sp>
      <p:sp>
        <p:nvSpPr>
          <p:cNvPr id="551" name="Google Shape;551;p50">
            <a:hlinkClick/>
          </p:cNvPr>
          <p:cNvSpPr txBox="1"/>
          <p:nvPr>
            <p:ph idx="5" type="title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03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52" name="Google Shape;552;p50"/>
          <p:cNvSpPr txBox="1"/>
          <p:nvPr>
            <p:ph idx="2" type="ctrTitle"/>
          </p:nvPr>
        </p:nvSpPr>
        <p:spPr>
          <a:xfrm>
            <a:off x="390300" y="664001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Problema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53" name="Google Shape;553;p50">
            <a:hlinkClick/>
          </p:cNvPr>
          <p:cNvSpPr txBox="1"/>
          <p:nvPr>
            <p:ph idx="3" type="title"/>
          </p:nvPr>
        </p:nvSpPr>
        <p:spPr>
          <a:xfrm>
            <a:off x="2041723" y="570970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01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54" name="Google Shape;554;p50">
            <a:hlinkClick/>
          </p:cNvPr>
          <p:cNvSpPr txBox="1"/>
          <p:nvPr>
            <p:ph idx="4" type="title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02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55" name="Google Shape;555;p50">
            <a:hlinkClick/>
          </p:cNvPr>
          <p:cNvSpPr txBox="1"/>
          <p:nvPr>
            <p:ph idx="6" type="title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04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56" name="Google Shape;556;p50">
            <a:hlinkClick/>
          </p:cNvPr>
          <p:cNvSpPr txBox="1"/>
          <p:nvPr>
            <p:ph idx="7" type="title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05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557" name="Google Shape;557;p50">
            <a:hlinkClick/>
          </p:cNvPr>
          <p:cNvSpPr txBox="1"/>
          <p:nvPr>
            <p:ph idx="8" type="title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58" name="Google Shape;558;p50"/>
          <p:cNvSpPr txBox="1"/>
          <p:nvPr>
            <p:ph idx="16" type="ctrTitle"/>
          </p:nvPr>
        </p:nvSpPr>
        <p:spPr>
          <a:xfrm>
            <a:off x="6811550" y="2212176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Desarrollo</a:t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559" name="Google Shape;559;p5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5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" name="Google Shape;561;p50"/>
          <p:cNvSpPr txBox="1"/>
          <p:nvPr>
            <p:ph idx="2" type="ctrTitle"/>
          </p:nvPr>
        </p:nvSpPr>
        <p:spPr>
          <a:xfrm>
            <a:off x="390300" y="1635351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Objetivos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62" name="Google Shape;562;p50"/>
          <p:cNvSpPr txBox="1"/>
          <p:nvPr>
            <p:ph idx="2" type="ctrTitle"/>
          </p:nvPr>
        </p:nvSpPr>
        <p:spPr>
          <a:xfrm>
            <a:off x="358300" y="2696976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Marco teórico y antecedentes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63" name="Google Shape;563;p50"/>
          <p:cNvSpPr txBox="1"/>
          <p:nvPr>
            <p:ph idx="16" type="ctrTitle"/>
          </p:nvPr>
        </p:nvSpPr>
        <p:spPr>
          <a:xfrm>
            <a:off x="6811550" y="3231875"/>
            <a:ext cx="20886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Posibles ampliaciones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564" name="Google Shape;564;p50"/>
          <p:cNvSpPr txBox="1"/>
          <p:nvPr>
            <p:ph idx="16" type="ctrTitle"/>
          </p:nvPr>
        </p:nvSpPr>
        <p:spPr>
          <a:xfrm>
            <a:off x="6811550" y="4251575"/>
            <a:ext cx="20886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565" name="Google Shape;565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1"/>
          <p:cNvSpPr txBox="1"/>
          <p:nvPr>
            <p:ph idx="4294967295" type="ctrTitle"/>
          </p:nvPr>
        </p:nvSpPr>
        <p:spPr>
          <a:xfrm>
            <a:off x="0" y="300300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Posibles ampliaciones</a:t>
            </a:r>
            <a:endParaRPr sz="2600"/>
          </a:p>
        </p:txBody>
      </p:sp>
      <p:sp>
        <p:nvSpPr>
          <p:cNvPr id="571" name="Google Shape;571;p51"/>
          <p:cNvSpPr txBox="1"/>
          <p:nvPr>
            <p:ph idx="4294967295" type="subTitle"/>
          </p:nvPr>
        </p:nvSpPr>
        <p:spPr>
          <a:xfrm>
            <a:off x="1324850" y="1047675"/>
            <a:ext cx="5788500" cy="3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Más funcionalidades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Nuevos servicios (como DynamoDB)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Más seguridad (Systems Manager)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Gestión de usuarios en aplicación independiente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Emails personalizados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Pipeline para publicación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CloudFormation o CDK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572" name="Google Shape;57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2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Esquema de la presentación</a:t>
            </a:r>
            <a:endParaRPr sz="2400"/>
          </a:p>
        </p:txBody>
      </p:sp>
      <p:sp>
        <p:nvSpPr>
          <p:cNvPr id="578" name="Google Shape;578;p52">
            <a:hlinkClick/>
          </p:cNvPr>
          <p:cNvSpPr txBox="1"/>
          <p:nvPr>
            <p:ph idx="5" type="title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03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79" name="Google Shape;579;p52"/>
          <p:cNvSpPr txBox="1"/>
          <p:nvPr>
            <p:ph idx="2" type="ctrTitle"/>
          </p:nvPr>
        </p:nvSpPr>
        <p:spPr>
          <a:xfrm>
            <a:off x="390300" y="664001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Problema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80" name="Google Shape;580;p52">
            <a:hlinkClick/>
          </p:cNvPr>
          <p:cNvSpPr txBox="1"/>
          <p:nvPr>
            <p:ph idx="3" type="title"/>
          </p:nvPr>
        </p:nvSpPr>
        <p:spPr>
          <a:xfrm>
            <a:off x="2041723" y="570970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01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81" name="Google Shape;581;p52">
            <a:hlinkClick/>
          </p:cNvPr>
          <p:cNvSpPr txBox="1"/>
          <p:nvPr>
            <p:ph idx="4" type="title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02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82" name="Google Shape;582;p52">
            <a:hlinkClick/>
          </p:cNvPr>
          <p:cNvSpPr txBox="1"/>
          <p:nvPr>
            <p:ph idx="6" type="title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04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83" name="Google Shape;583;p52">
            <a:hlinkClick/>
          </p:cNvPr>
          <p:cNvSpPr txBox="1"/>
          <p:nvPr>
            <p:ph idx="7" type="title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05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84" name="Google Shape;584;p52">
            <a:hlinkClick/>
          </p:cNvPr>
          <p:cNvSpPr txBox="1"/>
          <p:nvPr>
            <p:ph idx="8" type="title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06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585" name="Google Shape;585;p52"/>
          <p:cNvSpPr txBox="1"/>
          <p:nvPr>
            <p:ph idx="16" type="ctrTitle"/>
          </p:nvPr>
        </p:nvSpPr>
        <p:spPr>
          <a:xfrm>
            <a:off x="6811550" y="2212176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Desarrollo</a:t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586" name="Google Shape;586;p52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52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8" name="Google Shape;588;p52"/>
          <p:cNvSpPr txBox="1"/>
          <p:nvPr>
            <p:ph idx="2" type="ctrTitle"/>
          </p:nvPr>
        </p:nvSpPr>
        <p:spPr>
          <a:xfrm>
            <a:off x="390300" y="1635351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Objetivos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89" name="Google Shape;589;p52"/>
          <p:cNvSpPr txBox="1"/>
          <p:nvPr>
            <p:ph idx="2" type="ctrTitle"/>
          </p:nvPr>
        </p:nvSpPr>
        <p:spPr>
          <a:xfrm>
            <a:off x="358300" y="2696976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Marco teórico y antecedentes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90" name="Google Shape;590;p52"/>
          <p:cNvSpPr txBox="1"/>
          <p:nvPr>
            <p:ph idx="16" type="ctrTitle"/>
          </p:nvPr>
        </p:nvSpPr>
        <p:spPr>
          <a:xfrm>
            <a:off x="6811550" y="3231875"/>
            <a:ext cx="20886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Posibles ampliaciones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91" name="Google Shape;591;p52"/>
          <p:cNvSpPr txBox="1"/>
          <p:nvPr>
            <p:ph idx="16" type="ctrTitle"/>
          </p:nvPr>
        </p:nvSpPr>
        <p:spPr>
          <a:xfrm>
            <a:off x="6811550" y="4251575"/>
            <a:ext cx="20886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Conclusiones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592" name="Google Shape;59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53"/>
          <p:cNvGrpSpPr/>
          <p:nvPr/>
        </p:nvGrpSpPr>
        <p:grpSpPr>
          <a:xfrm>
            <a:off x="4785125" y="3458125"/>
            <a:ext cx="4358883" cy="1225800"/>
            <a:chOff x="4913075" y="1717700"/>
            <a:chExt cx="4358883" cy="1225800"/>
          </a:xfrm>
        </p:grpSpPr>
        <p:sp>
          <p:nvSpPr>
            <p:cNvPr id="598" name="Google Shape;598;p53"/>
            <p:cNvSpPr/>
            <p:nvPr/>
          </p:nvSpPr>
          <p:spPr>
            <a:xfrm flipH="1" rot="-5400000">
              <a:off x="5694575" y="936200"/>
              <a:ext cx="1225800" cy="2788800"/>
            </a:xfrm>
            <a:prstGeom prst="snip1Rect">
              <a:avLst>
                <a:gd fmla="val 16667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99" name="Google Shape;599;p53"/>
            <p:cNvCxnSpPr/>
            <p:nvPr/>
          </p:nvCxnSpPr>
          <p:spPr>
            <a:xfrm rot="10800000">
              <a:off x="6682358" y="2519025"/>
              <a:ext cx="25896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0" name="Google Shape;600;p53"/>
          <p:cNvGrpSpPr/>
          <p:nvPr/>
        </p:nvGrpSpPr>
        <p:grpSpPr>
          <a:xfrm>
            <a:off x="-21400" y="1447525"/>
            <a:ext cx="4084450" cy="1598100"/>
            <a:chOff x="-21400" y="1447525"/>
            <a:chExt cx="4084450" cy="1598100"/>
          </a:xfrm>
        </p:grpSpPr>
        <p:sp>
          <p:nvSpPr>
            <p:cNvPr id="601" name="Google Shape;601;p53"/>
            <p:cNvSpPr/>
            <p:nvPr/>
          </p:nvSpPr>
          <p:spPr>
            <a:xfrm rot="5400000">
              <a:off x="1948500" y="931075"/>
              <a:ext cx="1598100" cy="2631000"/>
            </a:xfrm>
            <a:prstGeom prst="snip1Rect">
              <a:avLst>
                <a:gd fmla="val 16667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02" name="Google Shape;602;p53"/>
            <p:cNvCxnSpPr/>
            <p:nvPr/>
          </p:nvCxnSpPr>
          <p:spPr>
            <a:xfrm rot="10800000">
              <a:off x="-21400" y="2071975"/>
              <a:ext cx="24411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03" name="Google Shape;603;p53"/>
          <p:cNvSpPr txBox="1"/>
          <p:nvPr>
            <p:ph idx="2" type="ctrTitle"/>
          </p:nvPr>
        </p:nvSpPr>
        <p:spPr>
          <a:xfrm>
            <a:off x="1559025" y="1388000"/>
            <a:ext cx="19062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AWS Buena elección</a:t>
            </a:r>
            <a:endParaRPr sz="1300"/>
          </a:p>
        </p:txBody>
      </p:sp>
      <p:sp>
        <p:nvSpPr>
          <p:cNvPr id="604" name="Google Shape;604;p53"/>
          <p:cNvSpPr txBox="1"/>
          <p:nvPr>
            <p:ph idx="1" type="subTitle"/>
          </p:nvPr>
        </p:nvSpPr>
        <p:spPr>
          <a:xfrm>
            <a:off x="1592700" y="1717700"/>
            <a:ext cx="21573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Ofrece soluciones para los requerimientos establecidos.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Ha permitido un desarrollo sin grandes problemas.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5" name="Google Shape;605;p53"/>
          <p:cNvSpPr txBox="1"/>
          <p:nvPr>
            <p:ph idx="3" type="ctrTitle"/>
          </p:nvPr>
        </p:nvSpPr>
        <p:spPr>
          <a:xfrm>
            <a:off x="4817000" y="3490250"/>
            <a:ext cx="2759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Todos los objetivos completados</a:t>
            </a:r>
            <a:endParaRPr sz="1300"/>
          </a:p>
        </p:txBody>
      </p:sp>
      <p:sp>
        <p:nvSpPr>
          <p:cNvPr id="606" name="Google Shape;606;p53"/>
          <p:cNvSpPr txBox="1"/>
          <p:nvPr>
            <p:ph idx="4" type="subTitle"/>
          </p:nvPr>
        </p:nvSpPr>
        <p:spPr>
          <a:xfrm>
            <a:off x="5129000" y="3809200"/>
            <a:ext cx="23103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Incluso los objetivos secundarios se han completado en el tiempo establecido.</a:t>
            </a:r>
            <a:endParaRPr/>
          </a:p>
        </p:txBody>
      </p:sp>
      <p:sp>
        <p:nvSpPr>
          <p:cNvPr id="607" name="Google Shape;607;p53"/>
          <p:cNvSpPr txBox="1"/>
          <p:nvPr>
            <p:ph idx="2" type="ctrTitle"/>
          </p:nvPr>
        </p:nvSpPr>
        <p:spPr>
          <a:xfrm>
            <a:off x="0" y="300300"/>
            <a:ext cx="91440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Conclusiones</a:t>
            </a:r>
            <a:endParaRPr sz="2600"/>
          </a:p>
        </p:txBody>
      </p:sp>
      <p:grpSp>
        <p:nvGrpSpPr>
          <p:cNvPr id="608" name="Google Shape;608;p53"/>
          <p:cNvGrpSpPr/>
          <p:nvPr/>
        </p:nvGrpSpPr>
        <p:grpSpPr>
          <a:xfrm>
            <a:off x="0" y="3287300"/>
            <a:ext cx="4084450" cy="1677900"/>
            <a:chOff x="0" y="3287300"/>
            <a:chExt cx="4084450" cy="1677900"/>
          </a:xfrm>
        </p:grpSpPr>
        <p:sp>
          <p:nvSpPr>
            <p:cNvPr id="609" name="Google Shape;609;p53"/>
            <p:cNvSpPr/>
            <p:nvPr/>
          </p:nvSpPr>
          <p:spPr>
            <a:xfrm rot="5400000">
              <a:off x="1930000" y="2810750"/>
              <a:ext cx="1677900" cy="2631000"/>
            </a:xfrm>
            <a:prstGeom prst="snip1Rect">
              <a:avLst>
                <a:gd fmla="val 16667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0" name="Google Shape;610;p53"/>
            <p:cNvCxnSpPr/>
            <p:nvPr/>
          </p:nvCxnSpPr>
          <p:spPr>
            <a:xfrm rot="10800000">
              <a:off x="0" y="3911750"/>
              <a:ext cx="24411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1" name="Google Shape;611;p53"/>
          <p:cNvSpPr txBox="1"/>
          <p:nvPr>
            <p:ph idx="2" type="ctrTitle"/>
          </p:nvPr>
        </p:nvSpPr>
        <p:spPr>
          <a:xfrm>
            <a:off x="1589425" y="3227775"/>
            <a:ext cx="2441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Backend eficaz y funcional</a:t>
            </a:r>
            <a:endParaRPr sz="1300"/>
          </a:p>
        </p:txBody>
      </p:sp>
      <p:sp>
        <p:nvSpPr>
          <p:cNvPr id="612" name="Google Shape;612;p53"/>
          <p:cNvSpPr txBox="1"/>
          <p:nvPr>
            <p:ph idx="1" type="subTitle"/>
          </p:nvPr>
        </p:nvSpPr>
        <p:spPr>
          <a:xfrm>
            <a:off x="1614100" y="3557475"/>
            <a:ext cx="2310300" cy="13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Capaz de comunicarse con cualquier motor de juegos o aplicación.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Soporta decenas de miles de usuarios activos.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613" name="Google Shape;613;p53"/>
          <p:cNvGrpSpPr/>
          <p:nvPr/>
        </p:nvGrpSpPr>
        <p:grpSpPr>
          <a:xfrm>
            <a:off x="5329325" y="1735138"/>
            <a:ext cx="3814683" cy="1417200"/>
            <a:chOff x="5329325" y="3354750"/>
            <a:chExt cx="3814683" cy="1417200"/>
          </a:xfrm>
        </p:grpSpPr>
        <p:sp>
          <p:nvSpPr>
            <p:cNvPr id="614" name="Google Shape;614;p53"/>
            <p:cNvSpPr/>
            <p:nvPr/>
          </p:nvSpPr>
          <p:spPr>
            <a:xfrm flipH="1" rot="-5400000">
              <a:off x="5743025" y="2941050"/>
              <a:ext cx="1417200" cy="2244600"/>
            </a:xfrm>
            <a:prstGeom prst="snip1Rect">
              <a:avLst>
                <a:gd fmla="val 16667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5" name="Google Shape;615;p53"/>
            <p:cNvCxnSpPr/>
            <p:nvPr/>
          </p:nvCxnSpPr>
          <p:spPr>
            <a:xfrm rot="10800000">
              <a:off x="6554408" y="4156075"/>
              <a:ext cx="25896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6" name="Google Shape;616;p53"/>
          <p:cNvSpPr txBox="1"/>
          <p:nvPr>
            <p:ph idx="3" type="ctrTitle"/>
          </p:nvPr>
        </p:nvSpPr>
        <p:spPr>
          <a:xfrm>
            <a:off x="5418650" y="1767263"/>
            <a:ext cx="21573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Planificación cumplida</a:t>
            </a:r>
            <a:endParaRPr sz="1300"/>
          </a:p>
        </p:txBody>
      </p:sp>
      <p:sp>
        <p:nvSpPr>
          <p:cNvPr id="617" name="Google Shape;617;p53"/>
          <p:cNvSpPr txBox="1"/>
          <p:nvPr>
            <p:ph idx="4" type="subTitle"/>
          </p:nvPr>
        </p:nvSpPr>
        <p:spPr>
          <a:xfrm>
            <a:off x="5129000" y="2086213"/>
            <a:ext cx="23103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Sin grandes desviaciones.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Doble implementación de funcionalidades evitable.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8" name="Google Shape;618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4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endParaRPr/>
          </a:p>
        </p:txBody>
      </p:sp>
      <p:sp>
        <p:nvSpPr>
          <p:cNvPr id="624" name="Google Shape;624;p54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" sz="1600"/>
              <a:t>Miquel Navarro Fernández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m</a:t>
            </a:r>
            <a:r>
              <a:rPr lang="en" sz="1600"/>
              <a:t>navarrof@edu.tecnocampus.cat</a:t>
            </a:r>
            <a:endParaRPr sz="1600"/>
          </a:p>
        </p:txBody>
      </p:sp>
      <p:cxnSp>
        <p:nvCxnSpPr>
          <p:cNvPr id="625" name="Google Shape;625;p54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54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7" name="Google Shape;62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75" y="4444050"/>
            <a:ext cx="2295525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Esquema de la presentación</a:t>
            </a:r>
            <a:endParaRPr sz="2400"/>
          </a:p>
        </p:txBody>
      </p:sp>
      <p:sp>
        <p:nvSpPr>
          <p:cNvPr id="198" name="Google Shape;198;p31">
            <a:hlinkClick/>
          </p:cNvPr>
          <p:cNvSpPr txBox="1"/>
          <p:nvPr>
            <p:ph idx="5" type="title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9" name="Google Shape;199;p31"/>
          <p:cNvSpPr txBox="1"/>
          <p:nvPr>
            <p:ph idx="2" type="ctrTitle"/>
          </p:nvPr>
        </p:nvSpPr>
        <p:spPr>
          <a:xfrm>
            <a:off x="390300" y="664001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Problema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00" name="Google Shape;200;p31">
            <a:hlinkClick/>
          </p:cNvPr>
          <p:cNvSpPr txBox="1"/>
          <p:nvPr>
            <p:ph idx="3" type="title"/>
          </p:nvPr>
        </p:nvSpPr>
        <p:spPr>
          <a:xfrm>
            <a:off x="2041723" y="570970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01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01" name="Google Shape;201;p31">
            <a:hlinkClick/>
          </p:cNvPr>
          <p:cNvSpPr txBox="1"/>
          <p:nvPr>
            <p:ph idx="4" type="title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2" name="Google Shape;202;p31">
            <a:hlinkClick/>
          </p:cNvPr>
          <p:cNvSpPr txBox="1"/>
          <p:nvPr>
            <p:ph idx="6" type="title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3" name="Google Shape;203;p31">
            <a:hlinkClick/>
          </p:cNvPr>
          <p:cNvSpPr txBox="1"/>
          <p:nvPr>
            <p:ph idx="7" type="title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4" name="Google Shape;204;p31">
            <a:hlinkClick/>
          </p:cNvPr>
          <p:cNvSpPr txBox="1"/>
          <p:nvPr>
            <p:ph idx="8" type="title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05" name="Google Shape;205;p31"/>
          <p:cNvSpPr txBox="1"/>
          <p:nvPr>
            <p:ph idx="16" type="ctrTitle"/>
          </p:nvPr>
        </p:nvSpPr>
        <p:spPr>
          <a:xfrm>
            <a:off x="6811550" y="2212176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/>
          </a:p>
        </p:txBody>
      </p:sp>
      <p:cxnSp>
        <p:nvCxnSpPr>
          <p:cNvPr id="206" name="Google Shape;206;p31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31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31"/>
          <p:cNvSpPr txBox="1"/>
          <p:nvPr>
            <p:ph idx="2" type="ctrTitle"/>
          </p:nvPr>
        </p:nvSpPr>
        <p:spPr>
          <a:xfrm>
            <a:off x="390300" y="1635351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209" name="Google Shape;209;p31"/>
          <p:cNvSpPr txBox="1"/>
          <p:nvPr>
            <p:ph idx="2" type="ctrTitle"/>
          </p:nvPr>
        </p:nvSpPr>
        <p:spPr>
          <a:xfrm>
            <a:off x="358300" y="2696976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Marco teórico y antecedentes</a:t>
            </a:r>
            <a:endParaRPr/>
          </a:p>
        </p:txBody>
      </p:sp>
      <p:sp>
        <p:nvSpPr>
          <p:cNvPr id="210" name="Google Shape;210;p31"/>
          <p:cNvSpPr txBox="1"/>
          <p:nvPr>
            <p:ph idx="16" type="ctrTitle"/>
          </p:nvPr>
        </p:nvSpPr>
        <p:spPr>
          <a:xfrm>
            <a:off x="6811550" y="3231875"/>
            <a:ext cx="20886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Posibles ampliaciones</a:t>
            </a:r>
            <a:endParaRPr/>
          </a:p>
        </p:txBody>
      </p:sp>
      <p:sp>
        <p:nvSpPr>
          <p:cNvPr id="211" name="Google Shape;211;p31"/>
          <p:cNvSpPr txBox="1"/>
          <p:nvPr>
            <p:ph idx="16" type="ctrTitle"/>
          </p:nvPr>
        </p:nvSpPr>
        <p:spPr>
          <a:xfrm>
            <a:off x="6811550" y="4251575"/>
            <a:ext cx="20886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212" name="Google Shape;21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ctrTitle"/>
          </p:nvPr>
        </p:nvSpPr>
        <p:spPr>
          <a:xfrm>
            <a:off x="0" y="376500"/>
            <a:ext cx="9144000" cy="5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Problema</a:t>
            </a:r>
            <a:endParaRPr sz="2600"/>
          </a:p>
        </p:txBody>
      </p:sp>
      <p:sp>
        <p:nvSpPr>
          <p:cNvPr id="218" name="Google Shape;218;p32"/>
          <p:cNvSpPr txBox="1"/>
          <p:nvPr>
            <p:ph idx="1" type="subTitle"/>
          </p:nvPr>
        </p:nvSpPr>
        <p:spPr>
          <a:xfrm>
            <a:off x="1677750" y="809850"/>
            <a:ext cx="4689600" cy="3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Multitud de motores de juego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Cantidad de usuarios activos muy variable</a:t>
            </a:r>
            <a:endParaRPr sz="17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grpSp>
        <p:nvGrpSpPr>
          <p:cNvPr id="219" name="Google Shape;219;p32"/>
          <p:cNvGrpSpPr/>
          <p:nvPr/>
        </p:nvGrpSpPr>
        <p:grpSpPr>
          <a:xfrm>
            <a:off x="3333271" y="2455945"/>
            <a:ext cx="263694" cy="299136"/>
            <a:chOff x="669725" y="3982600"/>
            <a:chExt cx="122900" cy="139425"/>
          </a:xfrm>
        </p:grpSpPr>
        <p:sp>
          <p:nvSpPr>
            <p:cNvPr id="220" name="Google Shape;220;p32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32"/>
          <p:cNvGrpSpPr/>
          <p:nvPr/>
        </p:nvGrpSpPr>
        <p:grpSpPr>
          <a:xfrm>
            <a:off x="3680188" y="2455945"/>
            <a:ext cx="263694" cy="299136"/>
            <a:chOff x="669725" y="3982600"/>
            <a:chExt cx="122900" cy="139425"/>
          </a:xfrm>
        </p:grpSpPr>
        <p:sp>
          <p:nvSpPr>
            <p:cNvPr id="223" name="Google Shape;223;p32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027105" y="2444735"/>
            <a:ext cx="263694" cy="299136"/>
            <a:chOff x="669725" y="3982600"/>
            <a:chExt cx="122900" cy="139425"/>
          </a:xfrm>
        </p:grpSpPr>
        <p:sp>
          <p:nvSpPr>
            <p:cNvPr id="226" name="Google Shape;226;p32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986537" y="2455945"/>
            <a:ext cx="263694" cy="299136"/>
            <a:chOff x="669725" y="3982600"/>
            <a:chExt cx="122900" cy="139425"/>
          </a:xfrm>
        </p:grpSpPr>
        <p:sp>
          <p:nvSpPr>
            <p:cNvPr id="229" name="Google Shape;229;p32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5403351" y="2455945"/>
            <a:ext cx="263694" cy="299136"/>
            <a:chOff x="669725" y="3982600"/>
            <a:chExt cx="122900" cy="139425"/>
          </a:xfrm>
        </p:grpSpPr>
        <p:sp>
          <p:nvSpPr>
            <p:cNvPr id="232" name="Google Shape;232;p32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464" y="1812428"/>
            <a:ext cx="402966" cy="402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 rotWithShape="1">
          <a:blip r:embed="rId4">
            <a:alphaModFix/>
          </a:blip>
          <a:srcRect b="0" l="0" r="59894" t="0"/>
          <a:stretch/>
        </p:blipFill>
        <p:spPr>
          <a:xfrm>
            <a:off x="3610561" y="1831403"/>
            <a:ext cx="402967" cy="36500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/>
          <p:nvPr/>
        </p:nvSpPr>
        <p:spPr>
          <a:xfrm rot="-4337182">
            <a:off x="5074619" y="2242297"/>
            <a:ext cx="211004" cy="17343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 rot="-6665410">
            <a:off x="5349790" y="2242344"/>
            <a:ext cx="210929" cy="17343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/>
          <p:nvPr/>
        </p:nvSpPr>
        <p:spPr>
          <a:xfrm rot="-5395110">
            <a:off x="3706544" y="2218043"/>
            <a:ext cx="210900" cy="17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2"/>
          <p:cNvSpPr/>
          <p:nvPr/>
        </p:nvSpPr>
        <p:spPr>
          <a:xfrm rot="-3779838">
            <a:off x="3379877" y="2218189"/>
            <a:ext cx="210778" cy="17334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2"/>
          <p:cNvSpPr/>
          <p:nvPr/>
        </p:nvSpPr>
        <p:spPr>
          <a:xfrm rot="-6840729">
            <a:off x="4030300" y="2218178"/>
            <a:ext cx="210847" cy="17350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2"/>
          <p:cNvSpPr/>
          <p:nvPr/>
        </p:nvSpPr>
        <p:spPr>
          <a:xfrm rot="-2927167">
            <a:off x="4014400" y="1679758"/>
            <a:ext cx="289131" cy="16137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2"/>
          <p:cNvSpPr/>
          <p:nvPr/>
        </p:nvSpPr>
        <p:spPr>
          <a:xfrm rot="-8408013">
            <a:off x="4900522" y="1672300"/>
            <a:ext cx="289235" cy="16167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116" y="1345149"/>
            <a:ext cx="402968" cy="402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0050" y="3266296"/>
            <a:ext cx="5877101" cy="16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ctrTitle"/>
          </p:nvPr>
        </p:nvSpPr>
        <p:spPr>
          <a:xfrm>
            <a:off x="0" y="376500"/>
            <a:ext cx="9144000" cy="5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Problema</a:t>
            </a:r>
            <a:endParaRPr sz="2600"/>
          </a:p>
        </p:txBody>
      </p:sp>
      <p:sp>
        <p:nvSpPr>
          <p:cNvPr id="251" name="Google Shape;251;p33"/>
          <p:cNvSpPr txBox="1"/>
          <p:nvPr>
            <p:ph idx="1" type="subTitle"/>
          </p:nvPr>
        </p:nvSpPr>
        <p:spPr>
          <a:xfrm>
            <a:off x="1677750" y="809850"/>
            <a:ext cx="518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Problemas comunes relacionados con el backend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00" y="1470274"/>
            <a:ext cx="6384875" cy="15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800" y="3231950"/>
            <a:ext cx="5435800" cy="12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ctrTitle"/>
          </p:nvPr>
        </p:nvSpPr>
        <p:spPr>
          <a:xfrm>
            <a:off x="0" y="376500"/>
            <a:ext cx="9144000" cy="5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Problema</a:t>
            </a:r>
            <a:endParaRPr sz="2600"/>
          </a:p>
        </p:txBody>
      </p:sp>
      <p:sp>
        <p:nvSpPr>
          <p:cNvPr id="260" name="Google Shape;260;p34"/>
          <p:cNvSpPr txBox="1"/>
          <p:nvPr>
            <p:ph idx="1" type="subTitle"/>
          </p:nvPr>
        </p:nvSpPr>
        <p:spPr>
          <a:xfrm>
            <a:off x="1677750" y="809850"/>
            <a:ext cx="46896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Ausencia de un backend genérico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951" y="3060533"/>
            <a:ext cx="874875" cy="8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 rotWithShape="1">
          <a:blip r:embed="rId4">
            <a:alphaModFix/>
          </a:blip>
          <a:srcRect b="0" l="0" r="59894" t="0"/>
          <a:stretch/>
        </p:blipFill>
        <p:spPr>
          <a:xfrm>
            <a:off x="2144974" y="1946572"/>
            <a:ext cx="874875" cy="79243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/>
          <p:nvPr/>
        </p:nvSpPr>
        <p:spPr>
          <a:xfrm rot="1420811">
            <a:off x="3194089" y="2430529"/>
            <a:ext cx="581130" cy="2975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4"/>
          <p:cNvSpPr/>
          <p:nvPr/>
        </p:nvSpPr>
        <p:spPr>
          <a:xfrm rot="-1404962">
            <a:off x="3194031" y="3163667"/>
            <a:ext cx="581272" cy="29772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5613" y="2471550"/>
            <a:ext cx="1666475" cy="8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/>
          <p:nvPr/>
        </p:nvSpPr>
        <p:spPr>
          <a:xfrm>
            <a:off x="6038917" y="1463880"/>
            <a:ext cx="731012" cy="714192"/>
          </a:xfrm>
          <a:custGeom>
            <a:rect b="b" l="l" r="r" t="t"/>
            <a:pathLst>
              <a:path extrusionOk="0" h="11698" w="11973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34"/>
          <p:cNvGrpSpPr/>
          <p:nvPr/>
        </p:nvGrpSpPr>
        <p:grpSpPr>
          <a:xfrm>
            <a:off x="6038923" y="3396070"/>
            <a:ext cx="731017" cy="732866"/>
            <a:chOff x="-3771675" y="3971775"/>
            <a:chExt cx="291300" cy="292025"/>
          </a:xfrm>
        </p:grpSpPr>
        <p:sp>
          <p:nvSpPr>
            <p:cNvPr id="268" name="Google Shape;268;p34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4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4"/>
          <p:cNvSpPr/>
          <p:nvPr/>
        </p:nvSpPr>
        <p:spPr>
          <a:xfrm>
            <a:off x="6568542" y="2394776"/>
            <a:ext cx="369083" cy="369112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34"/>
          <p:cNvGrpSpPr/>
          <p:nvPr/>
        </p:nvGrpSpPr>
        <p:grpSpPr>
          <a:xfrm>
            <a:off x="6183742" y="2536716"/>
            <a:ext cx="441371" cy="500703"/>
            <a:chOff x="669725" y="3982600"/>
            <a:chExt cx="122900" cy="139425"/>
          </a:xfrm>
        </p:grpSpPr>
        <p:sp>
          <p:nvSpPr>
            <p:cNvPr id="275" name="Google Shape;275;p34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4"/>
          <p:cNvSpPr/>
          <p:nvPr/>
        </p:nvSpPr>
        <p:spPr>
          <a:xfrm rot="5324">
            <a:off x="5304064" y="2760212"/>
            <a:ext cx="581101" cy="2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4"/>
          <p:cNvSpPr/>
          <p:nvPr/>
        </p:nvSpPr>
        <p:spPr>
          <a:xfrm rot="-1962834">
            <a:off x="5187715" y="2269351"/>
            <a:ext cx="581188" cy="29757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4"/>
          <p:cNvSpPr/>
          <p:nvPr/>
        </p:nvSpPr>
        <p:spPr>
          <a:xfrm rot="2061279">
            <a:off x="5187780" y="3255751"/>
            <a:ext cx="581060" cy="2974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Esquema de la presentación</a:t>
            </a:r>
            <a:endParaRPr sz="2400"/>
          </a:p>
        </p:txBody>
      </p:sp>
      <p:sp>
        <p:nvSpPr>
          <p:cNvPr id="286" name="Google Shape;286;p35">
            <a:hlinkClick/>
          </p:cNvPr>
          <p:cNvSpPr txBox="1"/>
          <p:nvPr>
            <p:ph idx="5" type="title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7" name="Google Shape;287;p35"/>
          <p:cNvSpPr txBox="1"/>
          <p:nvPr>
            <p:ph idx="2" type="ctrTitle"/>
          </p:nvPr>
        </p:nvSpPr>
        <p:spPr>
          <a:xfrm>
            <a:off x="390300" y="664001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Problema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88" name="Google Shape;288;p35">
            <a:hlinkClick/>
          </p:cNvPr>
          <p:cNvSpPr txBox="1"/>
          <p:nvPr>
            <p:ph idx="3" type="title"/>
          </p:nvPr>
        </p:nvSpPr>
        <p:spPr>
          <a:xfrm>
            <a:off x="2041723" y="570970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01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89" name="Google Shape;289;p35">
            <a:hlinkClick/>
          </p:cNvPr>
          <p:cNvSpPr txBox="1"/>
          <p:nvPr>
            <p:ph idx="4" type="title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02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90" name="Google Shape;290;p35">
            <a:hlinkClick/>
          </p:cNvPr>
          <p:cNvSpPr txBox="1"/>
          <p:nvPr>
            <p:ph idx="6" type="title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1" name="Google Shape;291;p35">
            <a:hlinkClick/>
          </p:cNvPr>
          <p:cNvSpPr txBox="1"/>
          <p:nvPr>
            <p:ph idx="7" type="title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92" name="Google Shape;292;p35">
            <a:hlinkClick/>
          </p:cNvPr>
          <p:cNvSpPr txBox="1"/>
          <p:nvPr>
            <p:ph idx="8" type="title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93" name="Google Shape;293;p35"/>
          <p:cNvSpPr txBox="1"/>
          <p:nvPr>
            <p:ph idx="16" type="ctrTitle"/>
          </p:nvPr>
        </p:nvSpPr>
        <p:spPr>
          <a:xfrm>
            <a:off x="6811550" y="2212176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/>
          </a:p>
        </p:txBody>
      </p:sp>
      <p:cxnSp>
        <p:nvCxnSpPr>
          <p:cNvPr id="294" name="Google Shape;294;p35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35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35"/>
          <p:cNvSpPr txBox="1"/>
          <p:nvPr>
            <p:ph idx="2" type="ctrTitle"/>
          </p:nvPr>
        </p:nvSpPr>
        <p:spPr>
          <a:xfrm>
            <a:off x="390300" y="1635351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Objetivos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97" name="Google Shape;297;p35"/>
          <p:cNvSpPr txBox="1"/>
          <p:nvPr>
            <p:ph idx="2" type="ctrTitle"/>
          </p:nvPr>
        </p:nvSpPr>
        <p:spPr>
          <a:xfrm>
            <a:off x="358300" y="2696976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Marco teórico y antecedentes</a:t>
            </a:r>
            <a:endParaRPr/>
          </a:p>
        </p:txBody>
      </p:sp>
      <p:sp>
        <p:nvSpPr>
          <p:cNvPr id="298" name="Google Shape;298;p35"/>
          <p:cNvSpPr txBox="1"/>
          <p:nvPr>
            <p:ph idx="16" type="ctrTitle"/>
          </p:nvPr>
        </p:nvSpPr>
        <p:spPr>
          <a:xfrm>
            <a:off x="6811550" y="3231875"/>
            <a:ext cx="20886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Posibles ampliaciones</a:t>
            </a:r>
            <a:endParaRPr/>
          </a:p>
        </p:txBody>
      </p:sp>
      <p:sp>
        <p:nvSpPr>
          <p:cNvPr id="299" name="Google Shape;299;p35"/>
          <p:cNvSpPr txBox="1"/>
          <p:nvPr>
            <p:ph idx="16" type="ctrTitle"/>
          </p:nvPr>
        </p:nvSpPr>
        <p:spPr>
          <a:xfrm>
            <a:off x="6811550" y="4251575"/>
            <a:ext cx="20886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300" name="Google Shape;30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idx="2" type="ctrTitle"/>
          </p:nvPr>
        </p:nvSpPr>
        <p:spPr>
          <a:xfrm>
            <a:off x="464478" y="16541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 un backend</a:t>
            </a:r>
            <a:endParaRPr/>
          </a:p>
        </p:txBody>
      </p:sp>
      <p:sp>
        <p:nvSpPr>
          <p:cNvPr id="306" name="Google Shape;306;p36"/>
          <p:cNvSpPr txBox="1"/>
          <p:nvPr>
            <p:ph idx="1" type="subTitle"/>
          </p:nvPr>
        </p:nvSpPr>
        <p:spPr>
          <a:xfrm>
            <a:off x="566000" y="1948350"/>
            <a:ext cx="1625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Genérico con servicios básicos comunes en  videojuegos</a:t>
            </a:r>
            <a:endParaRPr/>
          </a:p>
        </p:txBody>
      </p:sp>
      <p:sp>
        <p:nvSpPr>
          <p:cNvPr id="307" name="Google Shape;307;p36"/>
          <p:cNvSpPr txBox="1"/>
          <p:nvPr>
            <p:ph idx="3" type="ctrTitle"/>
          </p:nvPr>
        </p:nvSpPr>
        <p:spPr>
          <a:xfrm>
            <a:off x="2229826" y="16541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 un frontend</a:t>
            </a:r>
            <a:endParaRPr/>
          </a:p>
        </p:txBody>
      </p:sp>
      <p:sp>
        <p:nvSpPr>
          <p:cNvPr id="308" name="Google Shape;308;p36"/>
          <p:cNvSpPr txBox="1"/>
          <p:nvPr>
            <p:ph idx="4" type="subTitle"/>
          </p:nvPr>
        </p:nvSpPr>
        <p:spPr>
          <a:xfrm>
            <a:off x="2301975" y="1948350"/>
            <a:ext cx="1625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Unity, para consumir el backend desde un motor de videojuegos</a:t>
            </a:r>
            <a:endParaRPr/>
          </a:p>
        </p:txBody>
      </p:sp>
      <p:sp>
        <p:nvSpPr>
          <p:cNvPr id="309" name="Google Shape;309;p36"/>
          <p:cNvSpPr txBox="1"/>
          <p:nvPr>
            <p:ph idx="5" type="ctrTitle"/>
          </p:nvPr>
        </p:nvSpPr>
        <p:spPr>
          <a:xfrm>
            <a:off x="3927175" y="1654100"/>
            <a:ext cx="21153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Ofrecer escalabilidad</a:t>
            </a:r>
            <a:endParaRPr/>
          </a:p>
        </p:txBody>
      </p:sp>
      <p:sp>
        <p:nvSpPr>
          <p:cNvPr id="310" name="Google Shape;310;p36"/>
          <p:cNvSpPr txBox="1"/>
          <p:nvPr>
            <p:ph idx="6" type="subTitle"/>
          </p:nvPr>
        </p:nvSpPr>
        <p:spPr>
          <a:xfrm>
            <a:off x="4110550" y="1948350"/>
            <a:ext cx="17805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el backend para permitir una gran cantidad de usuarios concurrentes</a:t>
            </a:r>
            <a:endParaRPr/>
          </a:p>
        </p:txBody>
      </p:sp>
      <p:sp>
        <p:nvSpPr>
          <p:cNvPr id="311" name="Google Shape;311;p36"/>
          <p:cNvSpPr txBox="1"/>
          <p:nvPr>
            <p:ph idx="7" type="ctrTitle"/>
          </p:nvPr>
        </p:nvSpPr>
        <p:spPr>
          <a:xfrm>
            <a:off x="3402317" y="36260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 APIs</a:t>
            </a:r>
            <a:endParaRPr/>
          </a:p>
        </p:txBody>
      </p:sp>
      <p:sp>
        <p:nvSpPr>
          <p:cNvPr id="312" name="Google Shape;312;p36"/>
          <p:cNvSpPr txBox="1"/>
          <p:nvPr>
            <p:ph idx="8" type="subTitle"/>
          </p:nvPr>
        </p:nvSpPr>
        <p:spPr>
          <a:xfrm>
            <a:off x="3553972" y="39664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acceder al backend a través de ellas</a:t>
            </a:r>
            <a:endParaRPr/>
          </a:p>
        </p:txBody>
      </p:sp>
      <p:sp>
        <p:nvSpPr>
          <p:cNvPr id="313" name="Google Shape;313;p36"/>
          <p:cNvSpPr txBox="1"/>
          <p:nvPr>
            <p:ph idx="9" type="ctrTitle"/>
          </p:nvPr>
        </p:nvSpPr>
        <p:spPr>
          <a:xfrm>
            <a:off x="5086619" y="362651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Generar archivos</a:t>
            </a:r>
            <a:endParaRPr/>
          </a:p>
        </p:txBody>
      </p:sp>
      <p:sp>
        <p:nvSpPr>
          <p:cNvPr id="314" name="Google Shape;314;p36"/>
          <p:cNvSpPr txBox="1"/>
          <p:nvPr>
            <p:ph idx="13" type="subTitle"/>
          </p:nvPr>
        </p:nvSpPr>
        <p:spPr>
          <a:xfrm>
            <a:off x="5214725" y="3966850"/>
            <a:ext cx="1575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Desde Unity para poder ser almacenados en la nube</a:t>
            </a:r>
            <a:endParaRPr/>
          </a:p>
        </p:txBody>
      </p:sp>
      <p:sp>
        <p:nvSpPr>
          <p:cNvPr id="315" name="Google Shape;315;p36"/>
          <p:cNvSpPr txBox="1"/>
          <p:nvPr>
            <p:ph idx="14" type="ctrTitle"/>
          </p:nvPr>
        </p:nvSpPr>
        <p:spPr>
          <a:xfrm>
            <a:off x="6827525" y="3626050"/>
            <a:ext cx="2186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Añadir funcionalidades</a:t>
            </a:r>
            <a:endParaRPr/>
          </a:p>
        </p:txBody>
      </p:sp>
      <p:sp>
        <p:nvSpPr>
          <p:cNvPr id="316" name="Google Shape;316;p36"/>
          <p:cNvSpPr txBox="1"/>
          <p:nvPr>
            <p:ph idx="15" type="subTitle"/>
          </p:nvPr>
        </p:nvSpPr>
        <p:spPr>
          <a:xfrm>
            <a:off x="6973275" y="3966400"/>
            <a:ext cx="18777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cambio y recuperación de contraseña</a:t>
            </a:r>
            <a:endParaRPr/>
          </a:p>
        </p:txBody>
      </p:sp>
      <p:cxnSp>
        <p:nvCxnSpPr>
          <p:cNvPr id="317" name="Google Shape;317;p36"/>
          <p:cNvCxnSpPr/>
          <p:nvPr/>
        </p:nvCxnSpPr>
        <p:spPr>
          <a:xfrm rot="10800000">
            <a:off x="-49650" y="1570325"/>
            <a:ext cx="5914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6"/>
          <p:cNvCxnSpPr/>
          <p:nvPr/>
        </p:nvCxnSpPr>
        <p:spPr>
          <a:xfrm rot="10800000">
            <a:off x="3297050" y="3537725"/>
            <a:ext cx="5883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36"/>
          <p:cNvSpPr txBox="1"/>
          <p:nvPr>
            <p:ph idx="2" type="ctrTitle"/>
          </p:nvPr>
        </p:nvSpPr>
        <p:spPr>
          <a:xfrm>
            <a:off x="0" y="376500"/>
            <a:ext cx="9144000" cy="5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Objetivos</a:t>
            </a:r>
            <a:endParaRPr sz="2600"/>
          </a:p>
        </p:txBody>
      </p:sp>
      <p:sp>
        <p:nvSpPr>
          <p:cNvPr id="320" name="Google Shape;320;p36"/>
          <p:cNvSpPr/>
          <p:nvPr/>
        </p:nvSpPr>
        <p:spPr>
          <a:xfrm>
            <a:off x="1185104" y="1218840"/>
            <a:ext cx="339253" cy="204295"/>
          </a:xfrm>
          <a:custGeom>
            <a:rect b="b" l="l" r="r" t="t"/>
            <a:pathLst>
              <a:path extrusionOk="0" h="11606" w="19273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</a:endParaRPr>
          </a:p>
        </p:txBody>
      </p:sp>
      <p:grpSp>
        <p:nvGrpSpPr>
          <p:cNvPr id="321" name="Google Shape;321;p36"/>
          <p:cNvGrpSpPr/>
          <p:nvPr/>
        </p:nvGrpSpPr>
        <p:grpSpPr>
          <a:xfrm>
            <a:off x="2950454" y="1168508"/>
            <a:ext cx="339253" cy="318042"/>
            <a:chOff x="5049725" y="2635825"/>
            <a:chExt cx="481825" cy="451700"/>
          </a:xfrm>
        </p:grpSpPr>
        <p:sp>
          <p:nvSpPr>
            <p:cNvPr id="322" name="Google Shape;322;p36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4" name="Google Shape;324;p36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25" name="Google Shape;325;p36"/>
          <p:cNvGrpSpPr/>
          <p:nvPr/>
        </p:nvGrpSpPr>
        <p:grpSpPr>
          <a:xfrm>
            <a:off x="4786584" y="1161536"/>
            <a:ext cx="350079" cy="350079"/>
            <a:chOff x="3497300" y="3227275"/>
            <a:chExt cx="296175" cy="296175"/>
          </a:xfrm>
        </p:grpSpPr>
        <p:sp>
          <p:nvSpPr>
            <p:cNvPr id="326" name="Google Shape;326;p36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36"/>
          <p:cNvGrpSpPr/>
          <p:nvPr/>
        </p:nvGrpSpPr>
        <p:grpSpPr>
          <a:xfrm>
            <a:off x="4081036" y="3028590"/>
            <a:ext cx="423079" cy="420811"/>
            <a:chOff x="-3031325" y="3597450"/>
            <a:chExt cx="293825" cy="292250"/>
          </a:xfrm>
        </p:grpSpPr>
        <p:sp>
          <p:nvSpPr>
            <p:cNvPr id="335" name="Google Shape;335;p36"/>
            <p:cNvSpPr/>
            <p:nvPr/>
          </p:nvSpPr>
          <p:spPr>
            <a:xfrm>
              <a:off x="-3029750" y="3597450"/>
              <a:ext cx="292250" cy="67775"/>
            </a:xfrm>
            <a:custGeom>
              <a:rect b="b" l="l" r="r" t="t"/>
              <a:pathLst>
                <a:path extrusionOk="0" h="2711" w="1169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-3031325" y="3687250"/>
              <a:ext cx="292250" cy="153600"/>
            </a:xfrm>
            <a:custGeom>
              <a:rect b="b" l="l" r="r" t="t"/>
              <a:pathLst>
                <a:path extrusionOk="0" h="6144" w="1169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-2908450" y="3724275"/>
              <a:ext cx="59900" cy="164625"/>
            </a:xfrm>
            <a:custGeom>
              <a:rect b="b" l="l" r="r" t="t"/>
              <a:pathLst>
                <a:path extrusionOk="0" h="6585" w="2396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-2831250" y="3725850"/>
              <a:ext cx="59875" cy="163850"/>
            </a:xfrm>
            <a:custGeom>
              <a:rect b="b" l="l" r="r" t="t"/>
              <a:pathLst>
                <a:path extrusionOk="0" h="6554" w="2395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" name="Google Shape;339;p36"/>
          <p:cNvGrpSpPr/>
          <p:nvPr/>
        </p:nvGrpSpPr>
        <p:grpSpPr>
          <a:xfrm>
            <a:off x="7743401" y="3061824"/>
            <a:ext cx="354341" cy="354341"/>
            <a:chOff x="-49027775" y="3183175"/>
            <a:chExt cx="299325" cy="299325"/>
          </a:xfrm>
        </p:grpSpPr>
        <p:sp>
          <p:nvSpPr>
            <p:cNvPr id="340" name="Google Shape;340;p36"/>
            <p:cNvSpPr/>
            <p:nvPr/>
          </p:nvSpPr>
          <p:spPr>
            <a:xfrm>
              <a:off x="-48870250" y="3183175"/>
              <a:ext cx="141800" cy="185900"/>
            </a:xfrm>
            <a:custGeom>
              <a:rect b="b" l="l" r="r" t="t"/>
              <a:pathLst>
                <a:path extrusionOk="0" h="7436" w="5672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6"/>
            <p:cNvSpPr/>
            <p:nvPr/>
          </p:nvSpPr>
          <p:spPr>
            <a:xfrm>
              <a:off x="-49027775" y="3183175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-49027775" y="3295800"/>
              <a:ext cx="141800" cy="186700"/>
            </a:xfrm>
            <a:custGeom>
              <a:rect b="b" l="l" r="r" t="t"/>
              <a:pathLst>
                <a:path extrusionOk="0" h="7468" w="5672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6"/>
            <p:cNvSpPr/>
            <p:nvPr/>
          </p:nvSpPr>
          <p:spPr>
            <a:xfrm>
              <a:off x="-48914350" y="3340700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36"/>
          <p:cNvGrpSpPr/>
          <p:nvPr/>
        </p:nvGrpSpPr>
        <p:grpSpPr>
          <a:xfrm>
            <a:off x="5858847" y="3061821"/>
            <a:ext cx="270410" cy="355258"/>
            <a:chOff x="-48262200" y="3200500"/>
            <a:chExt cx="228425" cy="300100"/>
          </a:xfrm>
        </p:grpSpPr>
        <p:sp>
          <p:nvSpPr>
            <p:cNvPr id="345" name="Google Shape;345;p36"/>
            <p:cNvSpPr/>
            <p:nvPr/>
          </p:nvSpPr>
          <p:spPr>
            <a:xfrm>
              <a:off x="-48191325" y="32887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-48155875" y="33241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-48085775" y="3206000"/>
              <a:ext cx="47275" cy="47300"/>
            </a:xfrm>
            <a:custGeom>
              <a:rect b="b" l="l" r="r" t="t"/>
              <a:pathLst>
                <a:path extrusionOk="0" h="1892" w="1891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-48262200" y="3200500"/>
              <a:ext cx="228425" cy="300100"/>
            </a:xfrm>
            <a:custGeom>
              <a:rect b="b" l="l" r="r" t="t"/>
              <a:pathLst>
                <a:path extrusionOk="0" h="12004" w="9137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-48155075" y="3322575"/>
              <a:ext cx="52775" cy="53575"/>
            </a:xfrm>
            <a:custGeom>
              <a:rect b="b" l="l" r="r" t="t"/>
              <a:pathLst>
                <a:path extrusionOk="0" h="2143" w="2111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Esquema de la presentación</a:t>
            </a:r>
            <a:endParaRPr sz="2400"/>
          </a:p>
        </p:txBody>
      </p:sp>
      <p:sp>
        <p:nvSpPr>
          <p:cNvPr id="356" name="Google Shape;356;p37">
            <a:hlinkClick/>
          </p:cNvPr>
          <p:cNvSpPr txBox="1"/>
          <p:nvPr>
            <p:ph idx="5" type="title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03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357" name="Google Shape;357;p37"/>
          <p:cNvSpPr txBox="1"/>
          <p:nvPr>
            <p:ph idx="2" type="ctrTitle"/>
          </p:nvPr>
        </p:nvSpPr>
        <p:spPr>
          <a:xfrm>
            <a:off x="390300" y="664001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Problema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58" name="Google Shape;358;p37">
            <a:hlinkClick/>
          </p:cNvPr>
          <p:cNvSpPr txBox="1"/>
          <p:nvPr>
            <p:ph idx="3" type="title"/>
          </p:nvPr>
        </p:nvSpPr>
        <p:spPr>
          <a:xfrm>
            <a:off x="2041723" y="570970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01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59" name="Google Shape;359;p37">
            <a:hlinkClick/>
          </p:cNvPr>
          <p:cNvSpPr txBox="1"/>
          <p:nvPr>
            <p:ph idx="4" type="title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02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60" name="Google Shape;360;p37">
            <a:hlinkClick/>
          </p:cNvPr>
          <p:cNvSpPr txBox="1"/>
          <p:nvPr>
            <p:ph idx="6" type="title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1" name="Google Shape;361;p37">
            <a:hlinkClick/>
          </p:cNvPr>
          <p:cNvSpPr txBox="1"/>
          <p:nvPr>
            <p:ph idx="7" type="title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62" name="Google Shape;362;p37">
            <a:hlinkClick/>
          </p:cNvPr>
          <p:cNvSpPr txBox="1"/>
          <p:nvPr>
            <p:ph idx="8" type="title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63" name="Google Shape;363;p37"/>
          <p:cNvSpPr txBox="1"/>
          <p:nvPr>
            <p:ph idx="16" type="ctrTitle"/>
          </p:nvPr>
        </p:nvSpPr>
        <p:spPr>
          <a:xfrm>
            <a:off x="6811550" y="2212176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/>
          </a:p>
        </p:txBody>
      </p:sp>
      <p:cxnSp>
        <p:nvCxnSpPr>
          <p:cNvPr id="364" name="Google Shape;364;p37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37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37"/>
          <p:cNvSpPr txBox="1"/>
          <p:nvPr>
            <p:ph idx="2" type="ctrTitle"/>
          </p:nvPr>
        </p:nvSpPr>
        <p:spPr>
          <a:xfrm>
            <a:off x="390300" y="1635351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</a:rPr>
              <a:t>Objetivos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67" name="Google Shape;367;p37"/>
          <p:cNvSpPr txBox="1"/>
          <p:nvPr>
            <p:ph idx="2" type="ctrTitle"/>
          </p:nvPr>
        </p:nvSpPr>
        <p:spPr>
          <a:xfrm>
            <a:off x="358300" y="2696976"/>
            <a:ext cx="19743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Marco teórico y antecedentes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368" name="Google Shape;368;p37"/>
          <p:cNvSpPr txBox="1"/>
          <p:nvPr>
            <p:ph idx="16" type="ctrTitle"/>
          </p:nvPr>
        </p:nvSpPr>
        <p:spPr>
          <a:xfrm>
            <a:off x="6811550" y="3231875"/>
            <a:ext cx="20886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Posibles ampliaciones</a:t>
            </a:r>
            <a:endParaRPr/>
          </a:p>
        </p:txBody>
      </p:sp>
      <p:sp>
        <p:nvSpPr>
          <p:cNvPr id="369" name="Google Shape;369;p37"/>
          <p:cNvSpPr txBox="1"/>
          <p:nvPr>
            <p:ph idx="16" type="ctrTitle"/>
          </p:nvPr>
        </p:nvSpPr>
        <p:spPr>
          <a:xfrm>
            <a:off x="6811550" y="4251575"/>
            <a:ext cx="20886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370" name="Google Shape;370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